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3" r:id="rId4"/>
    <p:sldId id="264" r:id="rId5"/>
    <p:sldId id="265" r:id="rId6"/>
    <p:sldId id="266" r:id="rId7"/>
    <p:sldId id="267" r:id="rId8"/>
    <p:sldId id="268" r:id="rId9"/>
    <p:sldId id="269" r:id="rId10"/>
    <p:sldId id="270" r:id="rId11"/>
    <p:sldId id="271" r:id="rId12"/>
    <p:sldId id="307" r:id="rId13"/>
    <p:sldId id="272" r:id="rId14"/>
    <p:sldId id="273" r:id="rId15"/>
    <p:sldId id="274" r:id="rId16"/>
    <p:sldId id="275" r:id="rId17"/>
    <p:sldId id="308" r:id="rId18"/>
    <p:sldId id="309" r:id="rId19"/>
    <p:sldId id="310" r:id="rId20"/>
    <p:sldId id="311" r:id="rId21"/>
    <p:sldId id="312" r:id="rId22"/>
    <p:sldId id="313" r:id="rId23"/>
    <p:sldId id="314" r:id="rId24"/>
    <p:sldId id="315" r:id="rId25"/>
    <p:sldId id="316" r:id="rId26"/>
    <p:sldId id="276" r:id="rId27"/>
    <p:sldId id="277" r:id="rId28"/>
    <p:sldId id="278" r:id="rId29"/>
    <p:sldId id="317" r:id="rId30"/>
    <p:sldId id="318" r:id="rId31"/>
    <p:sldId id="319" r:id="rId32"/>
    <p:sldId id="320" r:id="rId33"/>
    <p:sldId id="321" r:id="rId34"/>
    <p:sldId id="322" r:id="rId35"/>
    <p:sldId id="323" r:id="rId36"/>
    <p:sldId id="324" r:id="rId37"/>
    <p:sldId id="325" r:id="rId38"/>
    <p:sldId id="279" r:id="rId39"/>
    <p:sldId id="280" r:id="rId40"/>
    <p:sldId id="326" r:id="rId41"/>
    <p:sldId id="327" r:id="rId42"/>
    <p:sldId id="328" r:id="rId43"/>
    <p:sldId id="329" r:id="rId44"/>
    <p:sldId id="281" r:id="rId45"/>
    <p:sldId id="282" r:id="rId46"/>
    <p:sldId id="330" r:id="rId47"/>
    <p:sldId id="331" r:id="rId48"/>
    <p:sldId id="283" r:id="rId49"/>
    <p:sldId id="333" r:id="rId50"/>
    <p:sldId id="332"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350" r:id="rId68"/>
    <p:sldId id="351" r:id="rId69"/>
    <p:sldId id="352" r:id="rId70"/>
    <p:sldId id="353" r:id="rId71"/>
    <p:sldId id="354" r:id="rId72"/>
    <p:sldId id="355" r:id="rId73"/>
    <p:sldId id="356" r:id="rId74"/>
    <p:sldId id="306" r:id="rId75"/>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CA9"/>
    <a:srgbClr val="5B9BD5"/>
    <a:srgbClr val="69A3D7"/>
    <a:srgbClr val="FFFFFF"/>
    <a:srgbClr val="54CEE3"/>
    <a:srgbClr val="EEF4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9" autoAdjust="0"/>
    <p:restoredTop sz="94660"/>
  </p:normalViewPr>
  <p:slideViewPr>
    <p:cSldViewPr snapToGrid="0">
      <p:cViewPr varScale="1">
        <p:scale>
          <a:sx n="83" d="100"/>
          <a:sy n="83" d="100"/>
        </p:scale>
        <p:origin x="66"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2A50C6-1452-4A9D-9075-CCAE2F7A1C4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s-ES"/>
        </a:p>
      </dgm:t>
    </dgm:pt>
    <dgm:pt modelId="{907145C3-8CC3-4411-ACFA-306EB4D72CF7}">
      <dgm:prSet phldrT="[Texto]" custT="1"/>
      <dgm:spPr/>
      <dgm:t>
        <a:bodyPr/>
        <a:lstStyle/>
        <a:p>
          <a:pPr algn="l"/>
          <a:r>
            <a:rPr lang="es-ES" sz="1800" dirty="0">
              <a:latin typeface="Arial" panose="020B0604020202020204"/>
              <a:cs typeface="Arial" panose="020B0604020202020204"/>
            </a:rPr>
            <a:t>Falta de conocimientos teóricos por parte de dicho colectivo.</a:t>
          </a:r>
        </a:p>
      </dgm:t>
    </dgm:pt>
    <dgm:pt modelId="{8812574A-984E-4A64-B1A7-F0BCB3B76294}" type="parTrans" cxnId="{D9ABA273-318C-4BE9-92D9-FA6A9505B96E}">
      <dgm:prSet/>
      <dgm:spPr/>
      <dgm:t>
        <a:bodyPr/>
        <a:lstStyle/>
        <a:p>
          <a:endParaRPr lang="es-ES" sz="2400"/>
        </a:p>
      </dgm:t>
    </dgm:pt>
    <dgm:pt modelId="{740806BD-DEF4-4A5B-899B-08A28E3F6B37}" type="sibTrans" cxnId="{D9ABA273-318C-4BE9-92D9-FA6A9505B96E}">
      <dgm:prSet/>
      <dgm:spPr/>
      <dgm:t>
        <a:bodyPr/>
        <a:lstStyle/>
        <a:p>
          <a:endParaRPr lang="es-ES" sz="2400"/>
        </a:p>
      </dgm:t>
    </dgm:pt>
    <dgm:pt modelId="{1282D7BA-F73E-4EA7-BF50-BE4D7823B8F3}">
      <dgm:prSet phldrT="[Texto]" custT="1"/>
      <dgm:spPr/>
      <dgm:t>
        <a:bodyPr/>
        <a:lstStyle/>
        <a:p>
          <a:pPr algn="l"/>
          <a:r>
            <a:rPr lang="es-ES" sz="1800" dirty="0">
              <a:latin typeface="Arial" panose="020B0604020202020204"/>
              <a:cs typeface="Arial" panose="020B0604020202020204"/>
            </a:rPr>
            <a:t>Falta de formación del profesorado (técnicos deportivos).</a:t>
          </a:r>
        </a:p>
      </dgm:t>
    </dgm:pt>
    <dgm:pt modelId="{C577E16F-DF03-4180-BB70-EF5C56ACD5B2}" type="parTrans" cxnId="{C7AE5036-3D3B-4E84-B677-CC84EC0104ED}">
      <dgm:prSet/>
      <dgm:spPr/>
      <dgm:t>
        <a:bodyPr/>
        <a:lstStyle/>
        <a:p>
          <a:endParaRPr lang="es-ES" sz="2400"/>
        </a:p>
      </dgm:t>
    </dgm:pt>
    <dgm:pt modelId="{44B819DD-F8D0-441A-B5C9-07D6D1E5D40A}" type="sibTrans" cxnId="{C7AE5036-3D3B-4E84-B677-CC84EC0104ED}">
      <dgm:prSet/>
      <dgm:spPr/>
      <dgm:t>
        <a:bodyPr/>
        <a:lstStyle/>
        <a:p>
          <a:endParaRPr lang="es-ES" sz="2400"/>
        </a:p>
      </dgm:t>
    </dgm:pt>
    <dgm:pt modelId="{2E98A0C4-C9E7-4779-BF68-941413ABEE4C}">
      <dgm:prSet phldrT="[Texto]" custT="1"/>
      <dgm:spPr/>
      <dgm:t>
        <a:bodyPr spcFirstLastPara="0" vert="horz" wrap="square" lIns="589127" tIns="53340" rIns="53340" bIns="53340" numCol="1" spcCol="1270" anchor="ctr" anchorCtr="0"/>
        <a:lstStyle/>
        <a:p>
          <a:pPr algn="l"/>
          <a:r>
            <a:rPr lang="es-ES" sz="1800" kern="1200">
              <a:latin typeface="Arial" panose="020B0604020202020204"/>
              <a:cs typeface="Arial" panose="020B0604020202020204"/>
            </a:rPr>
            <a:t>Falta de formación por parte del médico de AP sobre qué tipo de ejercicio es el más </a:t>
          </a:r>
          <a:r>
            <a:rPr lang="es-ES" sz="1800" kern="1200">
              <a:latin typeface="Arial" panose="020B0604020202020204"/>
              <a:ea typeface="+mn-ea"/>
              <a:cs typeface="Arial" panose="020B0604020202020204"/>
            </a:rPr>
            <a:t>adecuado</a:t>
          </a:r>
          <a:r>
            <a:rPr lang="es-ES" sz="1800" kern="1200">
              <a:latin typeface="Arial" panose="020B0604020202020204"/>
              <a:cs typeface="Arial" panose="020B0604020202020204"/>
            </a:rPr>
            <a:t>.</a:t>
          </a:r>
          <a:endParaRPr lang="es-ES" sz="1800" kern="1200" dirty="0">
            <a:latin typeface="Arial" panose="020B0604020202020204"/>
            <a:cs typeface="Arial" panose="020B0604020202020204"/>
          </a:endParaRPr>
        </a:p>
      </dgm:t>
    </dgm:pt>
    <dgm:pt modelId="{EA597D25-1B50-42BF-AFA1-8BC24A2BEBAB}" type="parTrans" cxnId="{EE47D861-E95C-47F5-862D-572CEA128548}">
      <dgm:prSet/>
      <dgm:spPr/>
      <dgm:t>
        <a:bodyPr/>
        <a:lstStyle/>
        <a:p>
          <a:endParaRPr lang="es-ES" sz="2400"/>
        </a:p>
      </dgm:t>
    </dgm:pt>
    <dgm:pt modelId="{A7D552FF-7EF9-413C-87F1-6A8ADA2D7210}" type="sibTrans" cxnId="{EE47D861-E95C-47F5-862D-572CEA128548}">
      <dgm:prSet/>
      <dgm:spPr/>
      <dgm:t>
        <a:bodyPr/>
        <a:lstStyle/>
        <a:p>
          <a:endParaRPr lang="es-ES" sz="2400"/>
        </a:p>
      </dgm:t>
    </dgm:pt>
    <dgm:pt modelId="{C205B3F9-060C-4790-8345-02F2A18F0F42}">
      <dgm:prSet phldrT="[Texto]" custT="1"/>
      <dgm:spPr/>
      <dgm:t>
        <a:bodyPr spcFirstLastPara="0" vert="horz" wrap="square" lIns="589127" tIns="53340" rIns="53340" bIns="53340" numCol="1" spcCol="1270" anchor="ctr" anchorCtr="0"/>
        <a:lstStyle/>
        <a:p>
          <a:pPr marL="0" lvl="0" indent="0" algn="l" defTabSz="933450">
            <a:lnSpc>
              <a:spcPct val="90000"/>
            </a:lnSpc>
            <a:spcBef>
              <a:spcPct val="0"/>
            </a:spcBef>
            <a:spcAft>
              <a:spcPct val="35000"/>
            </a:spcAft>
            <a:buFont typeface="Arial" panose="020B0604020202020204" pitchFamily="34" charset="0"/>
            <a:buNone/>
          </a:pPr>
          <a:r>
            <a:rPr lang="es-ES" sz="1800" kern="1200">
              <a:latin typeface="Arial" panose="020B0604020202020204"/>
              <a:ea typeface="+mn-ea"/>
              <a:cs typeface="Arial" panose="020B0604020202020204"/>
            </a:rPr>
            <a:t>Falta de programas coherentes para ellos.</a:t>
          </a:r>
          <a:endParaRPr lang="es-ES" sz="1800" kern="1200" dirty="0">
            <a:latin typeface="Arial" panose="020B0604020202020204"/>
            <a:ea typeface="+mn-ea"/>
            <a:cs typeface="Arial" panose="020B0604020202020204"/>
          </a:endParaRPr>
        </a:p>
      </dgm:t>
    </dgm:pt>
    <dgm:pt modelId="{3FE50A32-5F4D-474A-BBFF-0E022B1DDD6A}" type="parTrans" cxnId="{B44EC88E-60FD-4D22-B1C0-C645365EA44C}">
      <dgm:prSet/>
      <dgm:spPr/>
      <dgm:t>
        <a:bodyPr/>
        <a:lstStyle/>
        <a:p>
          <a:endParaRPr lang="es-ES" sz="2400"/>
        </a:p>
      </dgm:t>
    </dgm:pt>
    <dgm:pt modelId="{19F4FC9B-7B20-4DA7-B218-1E924B971E68}" type="sibTrans" cxnId="{B44EC88E-60FD-4D22-B1C0-C645365EA44C}">
      <dgm:prSet/>
      <dgm:spPr/>
      <dgm:t>
        <a:bodyPr/>
        <a:lstStyle/>
        <a:p>
          <a:endParaRPr lang="es-ES" sz="2400"/>
        </a:p>
      </dgm:t>
    </dgm:pt>
    <dgm:pt modelId="{A29AA6E7-2E84-42DB-957B-6C22076E12D4}" type="pres">
      <dgm:prSet presAssocID="{D02A50C6-1452-4A9D-9075-CCAE2F7A1C42}" presName="Name0" presStyleCnt="0">
        <dgm:presLayoutVars>
          <dgm:chMax val="7"/>
          <dgm:chPref val="7"/>
          <dgm:dir/>
        </dgm:presLayoutVars>
      </dgm:prSet>
      <dgm:spPr/>
    </dgm:pt>
    <dgm:pt modelId="{A6D45401-3972-423B-9983-2718347A8377}" type="pres">
      <dgm:prSet presAssocID="{D02A50C6-1452-4A9D-9075-CCAE2F7A1C42}" presName="Name1" presStyleCnt="0"/>
      <dgm:spPr/>
    </dgm:pt>
    <dgm:pt modelId="{D9A9B6A7-1EFC-4771-9E4A-CBBA9ACCBA20}" type="pres">
      <dgm:prSet presAssocID="{D02A50C6-1452-4A9D-9075-CCAE2F7A1C42}" presName="cycle" presStyleCnt="0"/>
      <dgm:spPr/>
    </dgm:pt>
    <dgm:pt modelId="{744ADDF4-34C0-4048-B2DA-AADBF9FE2456}" type="pres">
      <dgm:prSet presAssocID="{D02A50C6-1452-4A9D-9075-CCAE2F7A1C42}" presName="srcNode" presStyleLbl="node1" presStyleIdx="0" presStyleCnt="4"/>
      <dgm:spPr/>
    </dgm:pt>
    <dgm:pt modelId="{9180C032-125D-42DF-B35D-408E1B55DFFB}" type="pres">
      <dgm:prSet presAssocID="{D02A50C6-1452-4A9D-9075-CCAE2F7A1C42}" presName="conn" presStyleLbl="parChTrans1D2" presStyleIdx="0" presStyleCnt="1"/>
      <dgm:spPr/>
    </dgm:pt>
    <dgm:pt modelId="{AE1CB56A-3AE2-4D8C-B978-D660F88367EE}" type="pres">
      <dgm:prSet presAssocID="{D02A50C6-1452-4A9D-9075-CCAE2F7A1C42}" presName="extraNode" presStyleLbl="node1" presStyleIdx="0" presStyleCnt="4"/>
      <dgm:spPr/>
    </dgm:pt>
    <dgm:pt modelId="{B5A1E098-1B31-4167-8D14-9F3F404FBF0E}" type="pres">
      <dgm:prSet presAssocID="{D02A50C6-1452-4A9D-9075-CCAE2F7A1C42}" presName="dstNode" presStyleLbl="node1" presStyleIdx="0" presStyleCnt="4"/>
      <dgm:spPr/>
    </dgm:pt>
    <dgm:pt modelId="{ABBD41DB-08DC-4A64-A1FA-AF5EFBC2B816}" type="pres">
      <dgm:prSet presAssocID="{907145C3-8CC3-4411-ACFA-306EB4D72CF7}" presName="text_1" presStyleLbl="node1" presStyleIdx="0" presStyleCnt="4" custScaleX="98885">
        <dgm:presLayoutVars>
          <dgm:bulletEnabled val="1"/>
        </dgm:presLayoutVars>
      </dgm:prSet>
      <dgm:spPr/>
    </dgm:pt>
    <dgm:pt modelId="{96A25E70-E6BE-4B06-96E4-1245185CFDBA}" type="pres">
      <dgm:prSet presAssocID="{907145C3-8CC3-4411-ACFA-306EB4D72CF7}" presName="accent_1" presStyleCnt="0"/>
      <dgm:spPr/>
    </dgm:pt>
    <dgm:pt modelId="{D4EAF7F2-5F37-419A-9722-54031BA87CEF}" type="pres">
      <dgm:prSet presAssocID="{907145C3-8CC3-4411-ACFA-306EB4D72CF7}" presName="accentRepeatNode" presStyleLbl="solidFgAcc1" presStyleIdx="0" presStyleCnt="4"/>
      <dgm:spPr/>
    </dgm:pt>
    <dgm:pt modelId="{AFF34730-25F2-41E6-9E71-AA18CDF3B926}" type="pres">
      <dgm:prSet presAssocID="{1282D7BA-F73E-4EA7-BF50-BE4D7823B8F3}" presName="text_2" presStyleLbl="node1" presStyleIdx="1" presStyleCnt="4">
        <dgm:presLayoutVars>
          <dgm:bulletEnabled val="1"/>
        </dgm:presLayoutVars>
      </dgm:prSet>
      <dgm:spPr/>
    </dgm:pt>
    <dgm:pt modelId="{DC744F9B-1161-40C8-88C0-349A40BD578E}" type="pres">
      <dgm:prSet presAssocID="{1282D7BA-F73E-4EA7-BF50-BE4D7823B8F3}" presName="accent_2" presStyleCnt="0"/>
      <dgm:spPr/>
    </dgm:pt>
    <dgm:pt modelId="{A043E111-C2C1-4290-BF3E-5843485AC5C9}" type="pres">
      <dgm:prSet presAssocID="{1282D7BA-F73E-4EA7-BF50-BE4D7823B8F3}" presName="accentRepeatNode" presStyleLbl="solidFgAcc1" presStyleIdx="1" presStyleCnt="4"/>
      <dgm:spPr/>
    </dgm:pt>
    <dgm:pt modelId="{C8F0A9ED-2320-4FC6-9939-65DEA759CA27}" type="pres">
      <dgm:prSet presAssocID="{2E98A0C4-C9E7-4779-BF68-941413ABEE4C}" presName="text_3" presStyleLbl="node1" presStyleIdx="2" presStyleCnt="4">
        <dgm:presLayoutVars>
          <dgm:bulletEnabled val="1"/>
        </dgm:presLayoutVars>
      </dgm:prSet>
      <dgm:spPr>
        <a:xfrm>
          <a:off x="970076" y="2597916"/>
          <a:ext cx="6547494" cy="742206"/>
        </a:xfrm>
        <a:prstGeom prst="rect">
          <a:avLst/>
        </a:prstGeom>
      </dgm:spPr>
    </dgm:pt>
    <dgm:pt modelId="{2A3FBA81-4887-46E4-A9A7-9B8CB37DEE12}" type="pres">
      <dgm:prSet presAssocID="{2E98A0C4-C9E7-4779-BF68-941413ABEE4C}" presName="accent_3" presStyleCnt="0"/>
      <dgm:spPr/>
    </dgm:pt>
    <dgm:pt modelId="{332750C8-0FDB-41AF-BF94-7E8730BE3488}" type="pres">
      <dgm:prSet presAssocID="{2E98A0C4-C9E7-4779-BF68-941413ABEE4C}" presName="accentRepeatNode" presStyleLbl="solidFgAcc1" presStyleIdx="2" presStyleCnt="4"/>
      <dgm:spPr/>
    </dgm:pt>
    <dgm:pt modelId="{DC3A59D4-5A6B-45BB-B294-7D4BADAD855C}" type="pres">
      <dgm:prSet presAssocID="{C205B3F9-060C-4790-8345-02F2A18F0F42}" presName="text_4" presStyleLbl="node1" presStyleIdx="3" presStyleCnt="4">
        <dgm:presLayoutVars>
          <dgm:bulletEnabled val="1"/>
        </dgm:presLayoutVars>
      </dgm:prSet>
      <dgm:spPr>
        <a:xfrm>
          <a:off x="544552" y="3711419"/>
          <a:ext cx="6973018" cy="742206"/>
        </a:xfrm>
        <a:prstGeom prst="rect">
          <a:avLst/>
        </a:prstGeom>
      </dgm:spPr>
    </dgm:pt>
    <dgm:pt modelId="{CB6210F7-713E-4515-A243-806E15598816}" type="pres">
      <dgm:prSet presAssocID="{C205B3F9-060C-4790-8345-02F2A18F0F42}" presName="accent_4" presStyleCnt="0"/>
      <dgm:spPr/>
    </dgm:pt>
    <dgm:pt modelId="{535250ED-7BCF-45BA-BA26-5DA5CA6EBB84}" type="pres">
      <dgm:prSet presAssocID="{C205B3F9-060C-4790-8345-02F2A18F0F42}" presName="accentRepeatNode" presStyleLbl="solidFgAcc1" presStyleIdx="3" presStyleCnt="4"/>
      <dgm:spPr/>
    </dgm:pt>
  </dgm:ptLst>
  <dgm:cxnLst>
    <dgm:cxn modelId="{B854B704-B860-4ED4-93EC-4024387DBB90}" type="presOf" srcId="{1282D7BA-F73E-4EA7-BF50-BE4D7823B8F3}" destId="{AFF34730-25F2-41E6-9E71-AA18CDF3B926}" srcOrd="0" destOrd="0" presId="urn:microsoft.com/office/officeart/2008/layout/VerticalCurvedList"/>
    <dgm:cxn modelId="{4857CB24-6E10-467B-BF9F-20099CAF3396}" type="presOf" srcId="{2E98A0C4-C9E7-4779-BF68-941413ABEE4C}" destId="{C8F0A9ED-2320-4FC6-9939-65DEA759CA27}" srcOrd="0" destOrd="0" presId="urn:microsoft.com/office/officeart/2008/layout/VerticalCurvedList"/>
    <dgm:cxn modelId="{C7AE5036-3D3B-4E84-B677-CC84EC0104ED}" srcId="{D02A50C6-1452-4A9D-9075-CCAE2F7A1C42}" destId="{1282D7BA-F73E-4EA7-BF50-BE4D7823B8F3}" srcOrd="1" destOrd="0" parTransId="{C577E16F-DF03-4180-BB70-EF5C56ACD5B2}" sibTransId="{44B819DD-F8D0-441A-B5C9-07D6D1E5D40A}"/>
    <dgm:cxn modelId="{EE47D861-E95C-47F5-862D-572CEA128548}" srcId="{D02A50C6-1452-4A9D-9075-CCAE2F7A1C42}" destId="{2E98A0C4-C9E7-4779-BF68-941413ABEE4C}" srcOrd="2" destOrd="0" parTransId="{EA597D25-1B50-42BF-AFA1-8BC24A2BEBAB}" sibTransId="{A7D552FF-7EF9-413C-87F1-6A8ADA2D7210}"/>
    <dgm:cxn modelId="{D9ABA273-318C-4BE9-92D9-FA6A9505B96E}" srcId="{D02A50C6-1452-4A9D-9075-CCAE2F7A1C42}" destId="{907145C3-8CC3-4411-ACFA-306EB4D72CF7}" srcOrd="0" destOrd="0" parTransId="{8812574A-984E-4A64-B1A7-F0BCB3B76294}" sibTransId="{740806BD-DEF4-4A5B-899B-08A28E3F6B37}"/>
    <dgm:cxn modelId="{1C782282-960A-4C63-B18B-D7E1BA16C929}" type="presOf" srcId="{C205B3F9-060C-4790-8345-02F2A18F0F42}" destId="{DC3A59D4-5A6B-45BB-B294-7D4BADAD855C}" srcOrd="0" destOrd="0" presId="urn:microsoft.com/office/officeart/2008/layout/VerticalCurvedList"/>
    <dgm:cxn modelId="{F40E6984-9EC9-4957-8966-E01280A99E19}" type="presOf" srcId="{D02A50C6-1452-4A9D-9075-CCAE2F7A1C42}" destId="{A29AA6E7-2E84-42DB-957B-6C22076E12D4}" srcOrd="0" destOrd="0" presId="urn:microsoft.com/office/officeart/2008/layout/VerticalCurvedList"/>
    <dgm:cxn modelId="{B44EC88E-60FD-4D22-B1C0-C645365EA44C}" srcId="{D02A50C6-1452-4A9D-9075-CCAE2F7A1C42}" destId="{C205B3F9-060C-4790-8345-02F2A18F0F42}" srcOrd="3" destOrd="0" parTransId="{3FE50A32-5F4D-474A-BBFF-0E022B1DDD6A}" sibTransId="{19F4FC9B-7B20-4DA7-B218-1E924B971E68}"/>
    <dgm:cxn modelId="{6194CEA3-F7DD-4919-8A30-CBBAB1D2FB02}" type="presOf" srcId="{740806BD-DEF4-4A5B-899B-08A28E3F6B37}" destId="{9180C032-125D-42DF-B35D-408E1B55DFFB}" srcOrd="0" destOrd="0" presId="urn:microsoft.com/office/officeart/2008/layout/VerticalCurvedList"/>
    <dgm:cxn modelId="{52B21AF1-DBDA-46BB-A213-14E4CFBADD57}" type="presOf" srcId="{907145C3-8CC3-4411-ACFA-306EB4D72CF7}" destId="{ABBD41DB-08DC-4A64-A1FA-AF5EFBC2B816}" srcOrd="0" destOrd="0" presId="urn:microsoft.com/office/officeart/2008/layout/VerticalCurvedList"/>
    <dgm:cxn modelId="{0314818C-0528-4CB3-A664-C918E2883DDA}" type="presParOf" srcId="{A29AA6E7-2E84-42DB-957B-6C22076E12D4}" destId="{A6D45401-3972-423B-9983-2718347A8377}" srcOrd="0" destOrd="0" presId="urn:microsoft.com/office/officeart/2008/layout/VerticalCurvedList"/>
    <dgm:cxn modelId="{C1BD9B27-1EB9-4F2B-BCAA-7798748199F3}" type="presParOf" srcId="{A6D45401-3972-423B-9983-2718347A8377}" destId="{D9A9B6A7-1EFC-4771-9E4A-CBBA9ACCBA20}" srcOrd="0" destOrd="0" presId="urn:microsoft.com/office/officeart/2008/layout/VerticalCurvedList"/>
    <dgm:cxn modelId="{112D4EA6-2267-4112-B8A7-696968A29777}" type="presParOf" srcId="{D9A9B6A7-1EFC-4771-9E4A-CBBA9ACCBA20}" destId="{744ADDF4-34C0-4048-B2DA-AADBF9FE2456}" srcOrd="0" destOrd="0" presId="urn:microsoft.com/office/officeart/2008/layout/VerticalCurvedList"/>
    <dgm:cxn modelId="{9C9C43AB-255B-4A8B-9855-940303735190}" type="presParOf" srcId="{D9A9B6A7-1EFC-4771-9E4A-CBBA9ACCBA20}" destId="{9180C032-125D-42DF-B35D-408E1B55DFFB}" srcOrd="1" destOrd="0" presId="urn:microsoft.com/office/officeart/2008/layout/VerticalCurvedList"/>
    <dgm:cxn modelId="{12293BA3-B352-49D4-AC50-9AE4DAA3A316}" type="presParOf" srcId="{D9A9B6A7-1EFC-4771-9E4A-CBBA9ACCBA20}" destId="{AE1CB56A-3AE2-4D8C-B978-D660F88367EE}" srcOrd="2" destOrd="0" presId="urn:microsoft.com/office/officeart/2008/layout/VerticalCurvedList"/>
    <dgm:cxn modelId="{9B3341B0-5DB9-4414-8CFE-4BD374BF25FF}" type="presParOf" srcId="{D9A9B6A7-1EFC-4771-9E4A-CBBA9ACCBA20}" destId="{B5A1E098-1B31-4167-8D14-9F3F404FBF0E}" srcOrd="3" destOrd="0" presId="urn:microsoft.com/office/officeart/2008/layout/VerticalCurvedList"/>
    <dgm:cxn modelId="{9C20B4B4-B1CE-4268-9B9A-C5983028D630}" type="presParOf" srcId="{A6D45401-3972-423B-9983-2718347A8377}" destId="{ABBD41DB-08DC-4A64-A1FA-AF5EFBC2B816}" srcOrd="1" destOrd="0" presId="urn:microsoft.com/office/officeart/2008/layout/VerticalCurvedList"/>
    <dgm:cxn modelId="{E439B9CF-284A-4709-AACD-905498F8509C}" type="presParOf" srcId="{A6D45401-3972-423B-9983-2718347A8377}" destId="{96A25E70-E6BE-4B06-96E4-1245185CFDBA}" srcOrd="2" destOrd="0" presId="urn:microsoft.com/office/officeart/2008/layout/VerticalCurvedList"/>
    <dgm:cxn modelId="{BD646A92-C2C7-488E-A9FB-0746B6D11C32}" type="presParOf" srcId="{96A25E70-E6BE-4B06-96E4-1245185CFDBA}" destId="{D4EAF7F2-5F37-419A-9722-54031BA87CEF}" srcOrd="0" destOrd="0" presId="urn:microsoft.com/office/officeart/2008/layout/VerticalCurvedList"/>
    <dgm:cxn modelId="{B97E16B2-1465-4400-8BAA-EC733EBB35A5}" type="presParOf" srcId="{A6D45401-3972-423B-9983-2718347A8377}" destId="{AFF34730-25F2-41E6-9E71-AA18CDF3B926}" srcOrd="3" destOrd="0" presId="urn:microsoft.com/office/officeart/2008/layout/VerticalCurvedList"/>
    <dgm:cxn modelId="{2EF8DD87-7B18-42CC-AE59-DB72905B2FED}" type="presParOf" srcId="{A6D45401-3972-423B-9983-2718347A8377}" destId="{DC744F9B-1161-40C8-88C0-349A40BD578E}" srcOrd="4" destOrd="0" presId="urn:microsoft.com/office/officeart/2008/layout/VerticalCurvedList"/>
    <dgm:cxn modelId="{3D51ADE5-03C0-49C9-B4F3-41B64BD2A651}" type="presParOf" srcId="{DC744F9B-1161-40C8-88C0-349A40BD578E}" destId="{A043E111-C2C1-4290-BF3E-5843485AC5C9}" srcOrd="0" destOrd="0" presId="urn:microsoft.com/office/officeart/2008/layout/VerticalCurvedList"/>
    <dgm:cxn modelId="{CBAA6BFD-46BA-4C52-A13F-DF978FCE992A}" type="presParOf" srcId="{A6D45401-3972-423B-9983-2718347A8377}" destId="{C8F0A9ED-2320-4FC6-9939-65DEA759CA27}" srcOrd="5" destOrd="0" presId="urn:microsoft.com/office/officeart/2008/layout/VerticalCurvedList"/>
    <dgm:cxn modelId="{4ABCDC91-BA7F-4792-AEDD-DB2D560FB888}" type="presParOf" srcId="{A6D45401-3972-423B-9983-2718347A8377}" destId="{2A3FBA81-4887-46E4-A9A7-9B8CB37DEE12}" srcOrd="6" destOrd="0" presId="urn:microsoft.com/office/officeart/2008/layout/VerticalCurvedList"/>
    <dgm:cxn modelId="{C1FCD4F0-D367-4CC8-B125-466F1ED6F52B}" type="presParOf" srcId="{2A3FBA81-4887-46E4-A9A7-9B8CB37DEE12}" destId="{332750C8-0FDB-41AF-BF94-7E8730BE3488}" srcOrd="0" destOrd="0" presId="urn:microsoft.com/office/officeart/2008/layout/VerticalCurvedList"/>
    <dgm:cxn modelId="{FC144129-327A-4891-BB7B-5E0B398195EC}" type="presParOf" srcId="{A6D45401-3972-423B-9983-2718347A8377}" destId="{DC3A59D4-5A6B-45BB-B294-7D4BADAD855C}" srcOrd="7" destOrd="0" presId="urn:microsoft.com/office/officeart/2008/layout/VerticalCurvedList"/>
    <dgm:cxn modelId="{00332894-6345-43B5-BC48-9268C120A6A2}" type="presParOf" srcId="{A6D45401-3972-423B-9983-2718347A8377}" destId="{CB6210F7-713E-4515-A243-806E15598816}" srcOrd="8" destOrd="0" presId="urn:microsoft.com/office/officeart/2008/layout/VerticalCurvedList"/>
    <dgm:cxn modelId="{1D847CAB-F340-4C99-9520-9CB335E59A87}" type="presParOf" srcId="{CB6210F7-713E-4515-A243-806E15598816}" destId="{535250ED-7BCF-45BA-BA26-5DA5CA6EBB84}"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80C032-125D-42DF-B35D-408E1B55DFFB}">
      <dsp:nvSpPr>
        <dsp:cNvPr id="0" name=""/>
        <dsp:cNvSpPr/>
      </dsp:nvSpPr>
      <dsp:spPr>
        <a:xfrm>
          <a:off x="-5222632" y="-799925"/>
          <a:ext cx="6219187" cy="6219187"/>
        </a:xfrm>
        <a:prstGeom prst="blockArc">
          <a:avLst>
            <a:gd name="adj1" fmla="val 18900000"/>
            <a:gd name="adj2" fmla="val 2700000"/>
            <a:gd name="adj3" fmla="val 34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BD41DB-08DC-4A64-A1FA-AF5EFBC2B816}">
      <dsp:nvSpPr>
        <dsp:cNvPr id="0" name=""/>
        <dsp:cNvSpPr/>
      </dsp:nvSpPr>
      <dsp:spPr>
        <a:xfrm>
          <a:off x="550623" y="355134"/>
          <a:ext cx="5117022" cy="7106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06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Arial" panose="020B0604020202020204"/>
              <a:cs typeface="Arial" panose="020B0604020202020204"/>
            </a:rPr>
            <a:t>Falta de conocimientos teóricos por parte de dicho colectivo.</a:t>
          </a:r>
        </a:p>
      </dsp:txBody>
      <dsp:txXfrm>
        <a:off x="550623" y="355134"/>
        <a:ext cx="5117022" cy="710638"/>
      </dsp:txXfrm>
    </dsp:sp>
    <dsp:sp modelId="{D4EAF7F2-5F37-419A-9722-54031BA87CEF}">
      <dsp:nvSpPr>
        <dsp:cNvPr id="0" name=""/>
        <dsp:cNvSpPr/>
      </dsp:nvSpPr>
      <dsp:spPr>
        <a:xfrm>
          <a:off x="77625" y="266304"/>
          <a:ext cx="888298" cy="8882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F34730-25F2-41E6-9E71-AA18CDF3B926}">
      <dsp:nvSpPr>
        <dsp:cNvPr id="0" name=""/>
        <dsp:cNvSpPr/>
      </dsp:nvSpPr>
      <dsp:spPr>
        <a:xfrm>
          <a:off x="929199" y="1421277"/>
          <a:ext cx="4767294" cy="7106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069" tIns="45720" rIns="45720" bIns="45720" numCol="1" spcCol="1270" anchor="ctr" anchorCtr="0">
          <a:noAutofit/>
        </a:bodyPr>
        <a:lstStyle/>
        <a:p>
          <a:pPr marL="0" lvl="0" indent="0" algn="l" defTabSz="800100">
            <a:lnSpc>
              <a:spcPct val="90000"/>
            </a:lnSpc>
            <a:spcBef>
              <a:spcPct val="0"/>
            </a:spcBef>
            <a:spcAft>
              <a:spcPct val="35000"/>
            </a:spcAft>
            <a:buNone/>
          </a:pPr>
          <a:r>
            <a:rPr lang="es-ES" sz="1800" kern="1200" dirty="0">
              <a:latin typeface="Arial" panose="020B0604020202020204"/>
              <a:cs typeface="Arial" panose="020B0604020202020204"/>
            </a:rPr>
            <a:t>Falta de formación del profesorado (técnicos deportivos).</a:t>
          </a:r>
        </a:p>
      </dsp:txBody>
      <dsp:txXfrm>
        <a:off x="929199" y="1421277"/>
        <a:ext cx="4767294" cy="710638"/>
      </dsp:txXfrm>
    </dsp:sp>
    <dsp:sp modelId="{A043E111-C2C1-4290-BF3E-5843485AC5C9}">
      <dsp:nvSpPr>
        <dsp:cNvPr id="0" name=""/>
        <dsp:cNvSpPr/>
      </dsp:nvSpPr>
      <dsp:spPr>
        <a:xfrm>
          <a:off x="485050" y="1332447"/>
          <a:ext cx="888298" cy="8882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F0A9ED-2320-4FC6-9939-65DEA759CA27}">
      <dsp:nvSpPr>
        <dsp:cNvPr id="0" name=""/>
        <dsp:cNvSpPr/>
      </dsp:nvSpPr>
      <dsp:spPr>
        <a:xfrm>
          <a:off x="929199" y="2487420"/>
          <a:ext cx="4767294" cy="7106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127" tIns="53340" rIns="53340" bIns="53340" numCol="1" spcCol="1270" anchor="ctr" anchorCtr="0">
          <a:noAutofit/>
        </a:bodyPr>
        <a:lstStyle/>
        <a:p>
          <a:pPr marL="0" lvl="0" indent="0" algn="l" defTabSz="800100">
            <a:lnSpc>
              <a:spcPct val="90000"/>
            </a:lnSpc>
            <a:spcBef>
              <a:spcPct val="0"/>
            </a:spcBef>
            <a:spcAft>
              <a:spcPct val="35000"/>
            </a:spcAft>
            <a:buNone/>
          </a:pPr>
          <a:r>
            <a:rPr lang="es-ES" sz="1800" kern="1200">
              <a:latin typeface="Arial" panose="020B0604020202020204"/>
              <a:cs typeface="Arial" panose="020B0604020202020204"/>
            </a:rPr>
            <a:t>Falta de formación por parte del médico de AP sobre qué tipo de ejercicio es el más </a:t>
          </a:r>
          <a:r>
            <a:rPr lang="es-ES" sz="1800" kern="1200">
              <a:latin typeface="Arial" panose="020B0604020202020204"/>
              <a:ea typeface="+mn-ea"/>
              <a:cs typeface="Arial" panose="020B0604020202020204"/>
            </a:rPr>
            <a:t>adecuado</a:t>
          </a:r>
          <a:r>
            <a:rPr lang="es-ES" sz="1800" kern="1200">
              <a:latin typeface="Arial" panose="020B0604020202020204"/>
              <a:cs typeface="Arial" panose="020B0604020202020204"/>
            </a:rPr>
            <a:t>.</a:t>
          </a:r>
          <a:endParaRPr lang="es-ES" sz="1800" kern="1200" dirty="0">
            <a:latin typeface="Arial" panose="020B0604020202020204"/>
            <a:cs typeface="Arial" panose="020B0604020202020204"/>
          </a:endParaRPr>
        </a:p>
      </dsp:txBody>
      <dsp:txXfrm>
        <a:off x="929199" y="2487420"/>
        <a:ext cx="4767294" cy="710638"/>
      </dsp:txXfrm>
    </dsp:sp>
    <dsp:sp modelId="{332750C8-0FDB-41AF-BF94-7E8730BE3488}">
      <dsp:nvSpPr>
        <dsp:cNvPr id="0" name=""/>
        <dsp:cNvSpPr/>
      </dsp:nvSpPr>
      <dsp:spPr>
        <a:xfrm>
          <a:off x="485050" y="2398590"/>
          <a:ext cx="888298" cy="8882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3A59D4-5A6B-45BB-B294-7D4BADAD855C}">
      <dsp:nvSpPr>
        <dsp:cNvPr id="0" name=""/>
        <dsp:cNvSpPr/>
      </dsp:nvSpPr>
      <dsp:spPr>
        <a:xfrm>
          <a:off x="521774" y="3553562"/>
          <a:ext cx="5174720" cy="71063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9127" tIns="53340" rIns="53340" bIns="53340" numCol="1" spcCol="1270" anchor="ctr" anchorCtr="0">
          <a:noAutofit/>
        </a:bodyPr>
        <a:lstStyle/>
        <a:p>
          <a:pPr marL="0" lvl="0" indent="0" algn="l" defTabSz="933450">
            <a:lnSpc>
              <a:spcPct val="90000"/>
            </a:lnSpc>
            <a:spcBef>
              <a:spcPct val="0"/>
            </a:spcBef>
            <a:spcAft>
              <a:spcPct val="35000"/>
            </a:spcAft>
            <a:buFont typeface="Arial" panose="020B0604020202020204" pitchFamily="34" charset="0"/>
            <a:buNone/>
          </a:pPr>
          <a:r>
            <a:rPr lang="es-ES" sz="1800" kern="1200">
              <a:latin typeface="Arial" panose="020B0604020202020204"/>
              <a:ea typeface="+mn-ea"/>
              <a:cs typeface="Arial" panose="020B0604020202020204"/>
            </a:rPr>
            <a:t>Falta de programas coherentes para ellos.</a:t>
          </a:r>
          <a:endParaRPr lang="es-ES" sz="1800" kern="1200" dirty="0">
            <a:latin typeface="Arial" panose="020B0604020202020204"/>
            <a:ea typeface="+mn-ea"/>
            <a:cs typeface="Arial" panose="020B0604020202020204"/>
          </a:endParaRPr>
        </a:p>
      </dsp:txBody>
      <dsp:txXfrm>
        <a:off x="521774" y="3553562"/>
        <a:ext cx="5174720" cy="710638"/>
      </dsp:txXfrm>
    </dsp:sp>
    <dsp:sp modelId="{535250ED-7BCF-45BA-BA26-5DA5CA6EBB84}">
      <dsp:nvSpPr>
        <dsp:cNvPr id="0" name=""/>
        <dsp:cNvSpPr/>
      </dsp:nvSpPr>
      <dsp:spPr>
        <a:xfrm>
          <a:off x="77625" y="3464732"/>
          <a:ext cx="888298" cy="88829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2CE0B1-4DFC-41A2-B53B-A25893A40F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00BF73B9-3CC5-4433-8E6B-388933CAB4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F083AEF6-E402-4657-B65E-5715FFA8E5F7}"/>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37AF05DA-383A-43FB-A140-4B86A6EFD69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F734DAF-0136-49D3-B3ED-D5FBE50F24E7}"/>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03102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C84DE-6F2B-4C8C-B1F1-A0C6E6BBDA71}"/>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C3A9191-1D3A-481D-8B0D-353F3BD2E1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1FF724F-5C41-4D26-B402-B6A5F1E6CBDF}"/>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96DDF987-94D6-40E6-B7B7-1EEA1F40BCD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45EC73D-1A1A-4DD2-AAE7-A1CF176F1154}"/>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61803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40AF795-A70B-4655-9914-F89F9E06129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71934533-1C76-4D2E-9E19-988836BA4D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4EA5F1D-B939-4641-A697-7EA9037FA5D7}"/>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61E878DF-A8D4-495F-B7D0-1CF8B554D285}"/>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A9EF4C0-35B9-41E4-8D25-C90EE0D667CC}"/>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3742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BECD48-91FC-431F-9341-61CACF47869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835F2EB-8000-4ACE-8890-EC623DA90B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7CA172C-4A83-4165-9039-4FC0C6EE031F}"/>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D6415CA0-FED7-47BE-B867-7E84C02EE8B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88749EC-7183-4E8A-B88B-F9BDAEF214FA}"/>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62776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29E81-4ECD-4356-AC56-12D44E957FD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8FAA882-B768-45EF-9C7B-A173213660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A68510-C805-44A0-A231-2F4E54F8F042}"/>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26BF8990-1C9C-4517-AF80-46B3DF6D6E2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6306959-3144-4E5F-9FFC-BB49A2D283ED}"/>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76129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1E546-6606-4258-A128-5FD4ACFAE6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E01390B-287F-4AA1-B1D8-A89CEED046A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AB723BFD-88ED-4A31-9205-D521B2288B0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01672621-9F77-4390-8FE6-86044F3F81B5}"/>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6" name="Marcador de pie de página 5">
            <a:extLst>
              <a:ext uri="{FF2B5EF4-FFF2-40B4-BE49-F238E27FC236}">
                <a16:creationId xmlns:a16="http://schemas.microsoft.com/office/drawing/2014/main" id="{FB58AA88-EAEA-4D38-8841-A16261D83A03}"/>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E74028D7-98B7-4151-B6C9-F4799E4FBFEA}"/>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34178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1AB126-6954-46C8-B882-9550B59FB0E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F41B49A-4F12-4F21-9FE0-7B206661E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1694480-D95D-4D5B-A9F5-072310492C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C3E01136-81C1-4AF3-B3AD-87CEFBE2BA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E08397D-E952-4446-A85C-4A6F8D1DFFF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FE3EE295-7193-46DD-BF97-34B1EE8D3120}"/>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8" name="Marcador de pie de página 7">
            <a:extLst>
              <a:ext uri="{FF2B5EF4-FFF2-40B4-BE49-F238E27FC236}">
                <a16:creationId xmlns:a16="http://schemas.microsoft.com/office/drawing/2014/main" id="{9149A331-C76A-4B1F-8ED5-13D39F66C2C4}"/>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CE50FBB7-3ECA-4B3A-B16B-387418A8A703}"/>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538877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4A2023-7B3A-4874-B6BE-005AC98F5B6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7F9DA1A4-F672-4B64-B984-925FD9A1C850}"/>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4" name="Marcador de pie de página 3">
            <a:extLst>
              <a:ext uri="{FF2B5EF4-FFF2-40B4-BE49-F238E27FC236}">
                <a16:creationId xmlns:a16="http://schemas.microsoft.com/office/drawing/2014/main" id="{3F1EE3FA-470B-4C94-A924-CE7B3DC40A2D}"/>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394E297E-A365-4199-84C0-A413116E04F5}"/>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53766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7B9F981-CE71-46C5-AAF2-9A7336AB3C59}"/>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3" name="Marcador de pie de página 2">
            <a:extLst>
              <a:ext uri="{FF2B5EF4-FFF2-40B4-BE49-F238E27FC236}">
                <a16:creationId xmlns:a16="http://schemas.microsoft.com/office/drawing/2014/main" id="{755917E9-5524-45DC-BDBB-2BB48AD5EC3E}"/>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D4833166-4711-4F69-BCB5-42E567AEBAEB}"/>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339481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3BF0DC-DB5E-49CC-BD94-B8A9FBC24F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FC2278C-8643-41DC-AEE9-7846A82C3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7060B1F6-1EB8-42C9-A60F-4FE7DDE54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B6EB2E-5854-4FB5-9336-CAD0FAA1317E}"/>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6" name="Marcador de pie de página 5">
            <a:extLst>
              <a:ext uri="{FF2B5EF4-FFF2-40B4-BE49-F238E27FC236}">
                <a16:creationId xmlns:a16="http://schemas.microsoft.com/office/drawing/2014/main" id="{9252B5CF-B7B5-4453-876E-EEF879E1979C}"/>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58C829B0-9367-4CF2-9D29-9AEC896C0D65}"/>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411121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AC8E4F-0D31-40CA-946A-A3EDC41ED1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95E2E240-917A-4909-872C-81DCF7C863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157FFADD-097C-47A2-9A30-0FF03828A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4128062-E184-4A62-92FF-C59C58DD3C3C}"/>
              </a:ext>
            </a:extLst>
          </p:cNvPr>
          <p:cNvSpPr>
            <a:spLocks noGrp="1"/>
          </p:cNvSpPr>
          <p:nvPr>
            <p:ph type="dt" sz="half" idx="10"/>
          </p:nvPr>
        </p:nvSpPr>
        <p:spPr/>
        <p:txBody>
          <a:bodyPr/>
          <a:lstStyle/>
          <a:p>
            <a:fld id="{4853E8C0-ABE0-485D-9B6E-6DCE83840FE6}" type="datetimeFigureOut">
              <a:rPr lang="es-AR" smtClean="0"/>
              <a:t>22/10/2023</a:t>
            </a:fld>
            <a:endParaRPr lang="es-AR"/>
          </a:p>
        </p:txBody>
      </p:sp>
      <p:sp>
        <p:nvSpPr>
          <p:cNvPr id="6" name="Marcador de pie de página 5">
            <a:extLst>
              <a:ext uri="{FF2B5EF4-FFF2-40B4-BE49-F238E27FC236}">
                <a16:creationId xmlns:a16="http://schemas.microsoft.com/office/drawing/2014/main" id="{DF2894D9-57A5-4093-80E8-ED565505CDD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AB9D7B0-30B1-4956-965B-2205B05B7490}"/>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3388513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F8ADFD9-21BD-42C1-B8F3-5F8E436D3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DFA9685-DCE6-4DAF-9840-3FACBBB7F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10E9907-93BE-4869-B5E7-A1A0ECAB8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3E8C0-ABE0-485D-9B6E-6DCE83840FE6}" type="datetimeFigureOut">
              <a:rPr lang="es-AR" smtClean="0"/>
              <a:t>22/10/2023</a:t>
            </a:fld>
            <a:endParaRPr lang="es-AR"/>
          </a:p>
        </p:txBody>
      </p:sp>
      <p:sp>
        <p:nvSpPr>
          <p:cNvPr id="5" name="Marcador de pie de página 4">
            <a:extLst>
              <a:ext uri="{FF2B5EF4-FFF2-40B4-BE49-F238E27FC236}">
                <a16:creationId xmlns:a16="http://schemas.microsoft.com/office/drawing/2014/main" id="{D7967C77-8316-4069-9FC9-57F750703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CDE95287-5025-48D5-85A1-0B98CB8E6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2DE63-6269-4CA0-8BE2-65AA09CF00C5}" type="slidenum">
              <a:rPr lang="es-AR" smtClean="0"/>
              <a:t>‹Nº›</a:t>
            </a:fld>
            <a:endParaRPr lang="es-AR"/>
          </a:p>
        </p:txBody>
      </p:sp>
    </p:spTree>
    <p:extLst>
      <p:ext uri="{BB962C8B-B14F-4D97-AF65-F5344CB8AC3E}">
        <p14:creationId xmlns:p14="http://schemas.microsoft.com/office/powerpoint/2010/main" val="137818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emf"/><Relationship Id="rId5" Type="http://schemas.openxmlformats.org/officeDocument/2006/relationships/image" Target="../media/image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10"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10" Type="http://schemas.openxmlformats.org/officeDocument/2006/relationships/image" Target="../media/image42.svg"/><Relationship Id="rId4" Type="http://schemas.openxmlformats.org/officeDocument/2006/relationships/image" Target="../media/image24.pn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9.e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9.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png"/><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Data" Target="../diagrams/data1.xml"/><Relationship Id="rId11" Type="http://schemas.openxmlformats.org/officeDocument/2006/relationships/image" Target="../media/image19.png"/><Relationship Id="rId5" Type="http://schemas.openxmlformats.org/officeDocument/2006/relationships/image" Target="../media/image9.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7.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7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42E3636-D969-49D8-9627-850562A34B4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48741" y="152400"/>
            <a:ext cx="5205260" cy="6616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rotWithShape="1">
          <a:blip r:embed="rId3">
            <a:extLst>
              <a:ext uri="{28A0092B-C50C-407E-A947-70E740481C1C}">
                <a14:useLocalDpi xmlns:a14="http://schemas.microsoft.com/office/drawing/2010/main"/>
              </a:ext>
            </a:extLst>
          </a:blip>
          <a:srcRect b="2269"/>
          <a:stretch/>
        </p:blipFill>
        <p:spPr>
          <a:xfrm>
            <a:off x="8950398" y="0"/>
            <a:ext cx="3227087" cy="6858000"/>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3632" y="293914"/>
            <a:ext cx="6567719" cy="6560458"/>
          </a:xfrm>
          <a:prstGeom prst="roundRect">
            <a:avLst>
              <a:gd name="adj" fmla="val 8594"/>
            </a:avLst>
          </a:prstGeom>
          <a:solidFill>
            <a:srgbClr val="FFFFFF">
              <a:shade val="85000"/>
            </a:srgbClr>
          </a:solidFill>
          <a:ln>
            <a:noFill/>
          </a:ln>
          <a:effectLst/>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177485" cy="6857997"/>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44724" y="2378382"/>
            <a:ext cx="5354143" cy="1041567"/>
          </a:xfrm>
          <a:prstGeom prst="rect">
            <a:avLst/>
          </a:prstGeom>
          <a:noFill/>
          <a:effectLst>
            <a:outerShdw blurRad="63500" sx="187000" sy="187000" algn="ctr" rotWithShape="0">
              <a:schemeClr val="bg1">
                <a:lumMod val="50000"/>
                <a:alpha val="92000"/>
              </a:schemeClr>
            </a:outerShdw>
          </a:effectLst>
        </p:spPr>
        <p:txBody>
          <a:bodyPr wrap="square" rtlCol="0">
            <a:spAutoFit/>
          </a:bodyPr>
          <a:lstStyle/>
          <a:p>
            <a:pPr>
              <a:lnSpc>
                <a:spcPts val="2500"/>
              </a:lnSpc>
            </a:pPr>
            <a:r>
              <a:rPr lang="es-ES" sz="2000" dirty="0">
                <a:solidFill>
                  <a:schemeClr val="bg1"/>
                </a:solidFill>
                <a:latin typeface="Arial Black" panose="020B0A04020102020204" pitchFamily="34" charset="0"/>
              </a:rPr>
              <a:t>“ PROGRAMA DE EJERCICIO FÍSICO </a:t>
            </a:r>
          </a:p>
          <a:p>
            <a:pPr>
              <a:lnSpc>
                <a:spcPts val="2500"/>
              </a:lnSpc>
            </a:pPr>
            <a:r>
              <a:rPr lang="es-ES" sz="2000" dirty="0">
                <a:latin typeface="Arial" panose="020B0604020202020204" pitchFamily="34" charset="0"/>
                <a:cs typeface="Arial" panose="020B0604020202020204" pitchFamily="34" charset="0"/>
              </a:rPr>
              <a:t>PARA LA SALUD HOLÍSTICA </a:t>
            </a:r>
          </a:p>
          <a:p>
            <a:pPr>
              <a:lnSpc>
                <a:spcPts val="2500"/>
              </a:lnSpc>
            </a:pPr>
            <a:r>
              <a:rPr lang="es-ES" sz="2000" dirty="0">
                <a:solidFill>
                  <a:schemeClr val="bg1"/>
                </a:solidFill>
                <a:latin typeface="Arial Black" panose="020B0A04020102020204" pitchFamily="34" charset="0"/>
              </a:rPr>
              <a:t>EN PERSONAS MAYORES ”</a:t>
            </a:r>
            <a:endParaRPr lang="es-AR" sz="2000" dirty="0">
              <a:solidFill>
                <a:schemeClr val="bg1"/>
              </a:solidFill>
              <a:latin typeface="Arial Black" panose="020B0A04020102020204" pitchFamily="34" charset="0"/>
            </a:endParaRPr>
          </a:p>
        </p:txBody>
      </p:sp>
      <p:sp>
        <p:nvSpPr>
          <p:cNvPr id="19" name="2 Subtítulo">
            <a:extLst>
              <a:ext uri="{FF2B5EF4-FFF2-40B4-BE49-F238E27FC236}">
                <a16:creationId xmlns:a16="http://schemas.microsoft.com/office/drawing/2014/main" id="{2413C806-B553-4B4A-A8AB-D1E53C5C952F}"/>
              </a:ext>
            </a:extLst>
          </p:cNvPr>
          <p:cNvSpPr>
            <a:spLocks noGrp="1"/>
          </p:cNvSpPr>
          <p:nvPr>
            <p:ph type="subTitle" idx="1"/>
          </p:nvPr>
        </p:nvSpPr>
        <p:spPr>
          <a:xfrm>
            <a:off x="860390" y="4837058"/>
            <a:ext cx="4588351" cy="380838"/>
          </a:xfrm>
        </p:spPr>
        <p:txBody>
          <a:bodyPr>
            <a:noAutofit/>
          </a:bodyPr>
          <a:lstStyle/>
          <a:p>
            <a:pPr algn="l">
              <a:lnSpc>
                <a:spcPts val="700"/>
              </a:lnSpc>
            </a:pPr>
            <a:r>
              <a:rPr lang="es-ES" sz="1600" dirty="0">
                <a:solidFill>
                  <a:schemeClr val="bg1"/>
                </a:solidFill>
                <a:latin typeface="Arial" panose="020B0604020202020204" pitchFamily="34" charset="0"/>
                <a:cs typeface="Arial" panose="020B0604020202020204" pitchFamily="34" charset="0"/>
              </a:rPr>
              <a:t>Dr. ANTONIO CASIMIRO ANDÚJAR</a:t>
            </a:r>
          </a:p>
          <a:p>
            <a:pPr algn="l">
              <a:lnSpc>
                <a:spcPts val="700"/>
              </a:lnSpc>
            </a:pPr>
            <a:r>
              <a:rPr lang="es-ES" sz="1600" dirty="0">
                <a:solidFill>
                  <a:schemeClr val="bg1"/>
                </a:solidFill>
                <a:latin typeface="Arial" panose="020B0604020202020204" pitchFamily="34" charset="0"/>
                <a:cs typeface="Arial" panose="020B0604020202020204" pitchFamily="34" charset="0"/>
              </a:rPr>
              <a:t>Dr. MIGUEL ÁNGEL ARAQUE MARTÍNEZ</a:t>
            </a:r>
          </a:p>
        </p:txBody>
      </p:sp>
      <p:sp>
        <p:nvSpPr>
          <p:cNvPr id="21" name="CuadroTexto 20">
            <a:extLst>
              <a:ext uri="{FF2B5EF4-FFF2-40B4-BE49-F238E27FC236}">
                <a16:creationId xmlns:a16="http://schemas.microsoft.com/office/drawing/2014/main" id="{9FB94C09-D2BF-45C6-8159-0A29F5C29C22}"/>
              </a:ext>
            </a:extLst>
          </p:cNvPr>
          <p:cNvSpPr txBox="1"/>
          <p:nvPr/>
        </p:nvSpPr>
        <p:spPr>
          <a:xfrm>
            <a:off x="882615" y="5270597"/>
            <a:ext cx="3413614" cy="400110"/>
          </a:xfrm>
          <a:prstGeom prst="rect">
            <a:avLst/>
          </a:prstGeom>
          <a:noFill/>
        </p:spPr>
        <p:txBody>
          <a:bodyPr wrap="square">
            <a:spAutoFit/>
          </a:bodyPr>
          <a:lstStyle/>
          <a:p>
            <a:pPr algn="l"/>
            <a:r>
              <a:rPr lang="es-ES" sz="2000" spc="-150" dirty="0">
                <a:latin typeface="Arial" panose="020B0604020202020204" pitchFamily="34" charset="0"/>
                <a:cs typeface="Arial" panose="020B0604020202020204" pitchFamily="34" charset="0"/>
              </a:rPr>
              <a:t>Universidad de Almería  </a:t>
            </a:r>
            <a:r>
              <a:rPr lang="es-ES" sz="2000" b="1" spc="-150" dirty="0">
                <a:latin typeface="Arial" panose="020B0604020202020204" pitchFamily="34" charset="0"/>
                <a:cs typeface="Arial" panose="020B0604020202020204" pitchFamily="34" charset="0"/>
              </a:rPr>
              <a:t>• España</a:t>
            </a:r>
          </a:p>
        </p:txBody>
      </p:sp>
      <p:pic>
        <p:nvPicPr>
          <p:cNvPr id="29" name="Gráfico 28" descr="Centro educativo">
            <a:extLst>
              <a:ext uri="{FF2B5EF4-FFF2-40B4-BE49-F238E27FC236}">
                <a16:creationId xmlns:a16="http://schemas.microsoft.com/office/drawing/2014/main" id="{A10945B6-C1B4-41F1-9CFA-D0AC2F143DF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2199621" y="5637258"/>
            <a:ext cx="1131556" cy="1131556"/>
          </a:xfrm>
          <a:prstGeom prst="rect">
            <a:avLst/>
          </a:prstGeom>
          <a:effectLst/>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860390" y="5296470"/>
            <a:ext cx="3537439" cy="373667"/>
          </a:xfrm>
          <a:prstGeom prst="roundRect">
            <a:avLst>
              <a:gd name="adj" fmla="val 50000"/>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0299399" flipH="1">
            <a:off x="4195147" y="3710726"/>
            <a:ext cx="1486632" cy="1952359"/>
          </a:xfrm>
          <a:prstGeom prst="rect">
            <a:avLst/>
          </a:prstGeom>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92528" y="922745"/>
            <a:ext cx="5659079" cy="1246494"/>
          </a:xfrm>
          <a:prstGeom prst="rect">
            <a:avLst/>
          </a:prstGeom>
        </p:spPr>
      </p:pic>
      <p:pic>
        <p:nvPicPr>
          <p:cNvPr id="6" name="Imagen 5">
            <a:extLst>
              <a:ext uri="{FF2B5EF4-FFF2-40B4-BE49-F238E27FC236}">
                <a16:creationId xmlns:a16="http://schemas.microsoft.com/office/drawing/2014/main" id="{17239BD5-E443-4CE7-8FE8-311C517A611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Effect>
                      <a14:brightnessContrast bright="-11000" contrast="40000"/>
                    </a14:imgEffect>
                  </a14:imgLayer>
                </a14:imgProps>
              </a:ext>
              <a:ext uri="{28A0092B-C50C-407E-A947-70E740481C1C}">
                <a14:useLocalDpi xmlns:a14="http://schemas.microsoft.com/office/drawing/2010/main"/>
              </a:ext>
            </a:extLst>
          </a:blip>
          <a:srcRect l="9992" t="18987"/>
          <a:stretch/>
        </p:blipFill>
        <p:spPr>
          <a:xfrm>
            <a:off x="5965292" y="526826"/>
            <a:ext cx="4685146" cy="6323925"/>
          </a:xfrm>
          <a:prstGeom prst="rect">
            <a:avLst/>
          </a:prstGeom>
          <a:effectLst>
            <a:glow>
              <a:schemeClr val="accent1">
                <a:alpha val="40000"/>
              </a:schemeClr>
            </a:glow>
          </a:effectLst>
        </p:spPr>
      </p:pic>
    </p:spTree>
    <p:extLst>
      <p:ext uri="{BB962C8B-B14F-4D97-AF65-F5344CB8AC3E}">
        <p14:creationId xmlns:p14="http://schemas.microsoft.com/office/powerpoint/2010/main" val="3399721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Rectangle 2">
            <a:extLst>
              <a:ext uri="{FF2B5EF4-FFF2-40B4-BE49-F238E27FC236}">
                <a16:creationId xmlns:a16="http://schemas.microsoft.com/office/drawing/2014/main" id="{FB508CF0-0139-586E-C309-91EE8E53CB09}"/>
              </a:ext>
            </a:extLst>
          </p:cNvPr>
          <p:cNvSpPr>
            <a:spLocks noChangeArrowheads="1"/>
          </p:cNvSpPr>
          <p:nvPr/>
        </p:nvSpPr>
        <p:spPr bwMode="auto">
          <a:xfrm>
            <a:off x="2670628" y="3930874"/>
            <a:ext cx="4789715" cy="234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lvl="0" algn="just">
              <a:lnSpc>
                <a:spcPct val="150000"/>
              </a:lnSpc>
              <a:buFont typeface="Arial" pitchFamily="34" charset="0"/>
              <a:buChar char="•"/>
            </a:pPr>
            <a:r>
              <a:rPr lang="es-ES" sz="2000" dirty="0">
                <a:solidFill>
                  <a:schemeClr val="bg1"/>
                </a:solidFill>
                <a:latin typeface="Arial" panose="020B0604020202020204"/>
                <a:cs typeface="Arial" panose="020B0604020202020204"/>
              </a:rPr>
              <a:t> Información personal</a:t>
            </a:r>
          </a:p>
          <a:p>
            <a:pPr lvl="0" algn="just">
              <a:lnSpc>
                <a:spcPct val="150000"/>
              </a:lnSpc>
              <a:buFont typeface="Arial" pitchFamily="34" charset="0"/>
              <a:buChar char="•"/>
            </a:pPr>
            <a:r>
              <a:rPr lang="es-ES" sz="2000" dirty="0">
                <a:solidFill>
                  <a:schemeClr val="bg1"/>
                </a:solidFill>
                <a:latin typeface="Arial" panose="020B0604020202020204"/>
                <a:cs typeface="Arial" panose="020B0604020202020204"/>
              </a:rPr>
              <a:t> Valoración de la composición corporal</a:t>
            </a:r>
          </a:p>
          <a:p>
            <a:pPr lvl="0" algn="just">
              <a:lnSpc>
                <a:spcPct val="150000"/>
              </a:lnSpc>
              <a:buFont typeface="Arial" pitchFamily="34" charset="0"/>
              <a:buChar char="•"/>
            </a:pPr>
            <a:r>
              <a:rPr lang="es-ES" sz="2000" dirty="0">
                <a:solidFill>
                  <a:schemeClr val="bg1"/>
                </a:solidFill>
                <a:latin typeface="Arial" panose="020B0604020202020204"/>
                <a:cs typeface="Arial" panose="020B0604020202020204"/>
              </a:rPr>
              <a:t> Valoración de la condición física</a:t>
            </a:r>
          </a:p>
          <a:p>
            <a:pPr lvl="0" algn="just">
              <a:lnSpc>
                <a:spcPct val="150000"/>
              </a:lnSpc>
              <a:buFont typeface="Arial" pitchFamily="34" charset="0"/>
              <a:buChar char="•"/>
            </a:pPr>
            <a:r>
              <a:rPr lang="es-ES" sz="2000" dirty="0">
                <a:solidFill>
                  <a:schemeClr val="bg1"/>
                </a:solidFill>
                <a:latin typeface="Arial" panose="020B0604020202020204"/>
                <a:cs typeface="Arial" panose="020B0604020202020204"/>
              </a:rPr>
              <a:t> Valoración de aspectos cognitivos</a:t>
            </a:r>
          </a:p>
          <a:p>
            <a:pPr lvl="0" algn="just">
              <a:lnSpc>
                <a:spcPct val="150000"/>
              </a:lnSpc>
              <a:buFont typeface="Arial" pitchFamily="34" charset="0"/>
              <a:buChar char="•"/>
            </a:pPr>
            <a:r>
              <a:rPr lang="es-ES" sz="2000" dirty="0">
                <a:solidFill>
                  <a:schemeClr val="bg1"/>
                </a:solidFill>
                <a:latin typeface="Arial" panose="020B0604020202020204"/>
                <a:cs typeface="Arial" panose="020B0604020202020204"/>
              </a:rPr>
              <a:t> Valoración de aspectos emocionales</a:t>
            </a:r>
          </a:p>
        </p:txBody>
      </p:sp>
      <p:sp>
        <p:nvSpPr>
          <p:cNvPr id="4" name="CuadroTexto 3">
            <a:extLst>
              <a:ext uri="{FF2B5EF4-FFF2-40B4-BE49-F238E27FC236}">
                <a16:creationId xmlns:a16="http://schemas.microsoft.com/office/drawing/2014/main" id="{01FEC0D7-C627-4559-980F-B14EA6A2FAFD}"/>
              </a:ext>
            </a:extLst>
          </p:cNvPr>
          <p:cNvSpPr txBox="1"/>
          <p:nvPr/>
        </p:nvSpPr>
        <p:spPr>
          <a:xfrm>
            <a:off x="1319316" y="709644"/>
            <a:ext cx="7114964"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PRIMEROS PASOS DE VALORACIÓN </a:t>
            </a:r>
          </a:p>
          <a:p>
            <a:pPr algn="ctr">
              <a:buNone/>
            </a:pPr>
            <a:r>
              <a:rPr lang="es-ES" sz="2000" b="1" dirty="0">
                <a:solidFill>
                  <a:schemeClr val="bg1"/>
                </a:solidFill>
                <a:latin typeface="Arial" panose="020B0604020202020204"/>
                <a:cs typeface="Arial" panose="020B0604020202020204"/>
              </a:rPr>
              <a:t>DE LA PERSONA MAYOR</a:t>
            </a:r>
          </a:p>
        </p:txBody>
      </p:sp>
      <p:pic>
        <p:nvPicPr>
          <p:cNvPr id="2050" name="Picture 2" descr="Acompañamientos a Mayores - annima | Cuidado de personas mayores en Sevilla">
            <a:extLst>
              <a:ext uri="{FF2B5EF4-FFF2-40B4-BE49-F238E27FC236}">
                <a16:creationId xmlns:a16="http://schemas.microsoft.com/office/drawing/2014/main" id="{17BCCF3C-E00D-A79D-1815-3C71212239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7844" y="1510229"/>
            <a:ext cx="6517908" cy="2327946"/>
          </a:xfrm>
          <a:prstGeom prst="roundRect">
            <a:avLst>
              <a:gd name="adj" fmla="val 17946"/>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7822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0" end="0"/>
                                            </p:txEl>
                                          </p:spTgt>
                                        </p:tgtEl>
                                        <p:attrNameLst>
                                          <p:attrName>ppt_c</p:attrName>
                                        </p:attrNameLst>
                                      </p:cBhvr>
                                      <p:to>
                                        <a:schemeClr val="accent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1" end="1"/>
                                            </p:txEl>
                                          </p:spTgt>
                                        </p:tgtEl>
                                        <p:attrNameLst>
                                          <p:attrName>ppt_c</p:attrName>
                                        </p:attrNameLst>
                                      </p:cBhvr>
                                      <p:to>
                                        <a:schemeClr val="accent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2" end="2"/>
                                            </p:txEl>
                                          </p:spTgt>
                                        </p:tgtEl>
                                        <p:attrNameLst>
                                          <p:attrName>ppt_c</p:attrName>
                                        </p:attrNameLst>
                                      </p:cBhvr>
                                      <p:to>
                                        <a:schemeClr val="accent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3" end="3"/>
                                            </p:txEl>
                                          </p:spTgt>
                                        </p:tgtEl>
                                        <p:attrNameLst>
                                          <p:attrName>ppt_c</p:attrName>
                                        </p:attrNameLst>
                                      </p:cBhvr>
                                      <p:to>
                                        <a:schemeClr val="accent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
                                            <p:txEl>
                                              <p:pRg st="4" end="4"/>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CuadroTexto 1">
            <a:extLst>
              <a:ext uri="{FF2B5EF4-FFF2-40B4-BE49-F238E27FC236}">
                <a16:creationId xmlns:a16="http://schemas.microsoft.com/office/drawing/2014/main" id="{C9887175-0529-072C-D613-0D89BE980533}"/>
              </a:ext>
            </a:extLst>
          </p:cNvPr>
          <p:cNvSpPr txBox="1"/>
          <p:nvPr/>
        </p:nvSpPr>
        <p:spPr>
          <a:xfrm>
            <a:off x="1319316" y="709644"/>
            <a:ext cx="7114964"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PRIMEROS PASOS DE VALORACIÓN </a:t>
            </a:r>
          </a:p>
          <a:p>
            <a:pPr algn="ctr">
              <a:buNone/>
            </a:pPr>
            <a:r>
              <a:rPr lang="es-ES" sz="2000" b="1" dirty="0">
                <a:solidFill>
                  <a:schemeClr val="bg1"/>
                </a:solidFill>
                <a:latin typeface="Arial" panose="020B0604020202020204"/>
                <a:cs typeface="Arial" panose="020B0604020202020204"/>
              </a:rPr>
              <a:t>DE LA PERSONA MAYOR</a:t>
            </a:r>
          </a:p>
        </p:txBody>
      </p:sp>
      <p:sp>
        <p:nvSpPr>
          <p:cNvPr id="3" name="5 CuadroTexto">
            <a:extLst>
              <a:ext uri="{FF2B5EF4-FFF2-40B4-BE49-F238E27FC236}">
                <a16:creationId xmlns:a16="http://schemas.microsoft.com/office/drawing/2014/main" id="{C5818589-67F6-7821-16C5-288CB631775B}"/>
              </a:ext>
            </a:extLst>
          </p:cNvPr>
          <p:cNvSpPr txBox="1"/>
          <p:nvPr/>
        </p:nvSpPr>
        <p:spPr>
          <a:xfrm>
            <a:off x="1108967" y="1948288"/>
            <a:ext cx="7535662" cy="3970318"/>
          </a:xfrm>
          <a:prstGeom prst="rect">
            <a:avLst/>
          </a:prstGeom>
          <a:noFill/>
        </p:spPr>
        <p:txBody>
          <a:bodyPr wrap="square" rtlCol="0">
            <a:spAutoFit/>
          </a:bodyPr>
          <a:lstStyle/>
          <a:p>
            <a:pPr lvl="0" algn="ctr">
              <a:lnSpc>
                <a:spcPct val="150000"/>
              </a:lnSpc>
            </a:pPr>
            <a:r>
              <a:rPr lang="es-ES" sz="2800" b="1" dirty="0">
                <a:solidFill>
                  <a:schemeClr val="bg1"/>
                </a:solidFill>
              </a:rPr>
              <a:t>INFORMACIÓN PERSONAL</a:t>
            </a:r>
          </a:p>
          <a:p>
            <a:pPr lvl="0" algn="ctr">
              <a:lnSpc>
                <a:spcPct val="150000"/>
              </a:lnSpc>
            </a:pPr>
            <a:endParaRPr lang="es-ES" sz="2800" dirty="0">
              <a:solidFill>
                <a:schemeClr val="bg1"/>
              </a:solidFill>
            </a:endParaRPr>
          </a:p>
          <a:p>
            <a:pPr lvl="0" algn="ctr">
              <a:lnSpc>
                <a:spcPct val="150000"/>
              </a:lnSpc>
            </a:pPr>
            <a:r>
              <a:rPr lang="es-ES" sz="2800" dirty="0">
                <a:solidFill>
                  <a:schemeClr val="bg1"/>
                </a:solidFill>
              </a:rPr>
              <a:t>¿Qué información me interesa?</a:t>
            </a:r>
          </a:p>
          <a:p>
            <a:pPr lvl="0" algn="ctr">
              <a:lnSpc>
                <a:spcPct val="150000"/>
              </a:lnSpc>
            </a:pPr>
            <a:endParaRPr lang="es-ES" sz="2800" dirty="0">
              <a:solidFill>
                <a:schemeClr val="bg1"/>
              </a:solidFill>
            </a:endParaRPr>
          </a:p>
          <a:p>
            <a:pPr lvl="0" algn="ctr">
              <a:lnSpc>
                <a:spcPct val="150000"/>
              </a:lnSpc>
            </a:pPr>
            <a:r>
              <a:rPr lang="es-ES" sz="2800" dirty="0">
                <a:solidFill>
                  <a:schemeClr val="bg1"/>
                </a:solidFill>
              </a:rPr>
              <a:t>Información privada, sensible </a:t>
            </a:r>
            <a:r>
              <a:rPr lang="es-ES" sz="2800" dirty="0">
                <a:solidFill>
                  <a:schemeClr val="bg1"/>
                </a:solidFill>
                <a:sym typeface="Wingdings" pitchFamily="2" charset="2"/>
              </a:rPr>
              <a:t> lugar adecuado</a:t>
            </a:r>
            <a:endParaRPr lang="es-ES" sz="2800" dirty="0">
              <a:solidFill>
                <a:schemeClr val="bg1"/>
              </a:solidFill>
            </a:endParaRPr>
          </a:p>
          <a:p>
            <a:pPr lvl="0" algn="ctr">
              <a:lnSpc>
                <a:spcPct val="150000"/>
              </a:lnSpc>
            </a:pPr>
            <a:endParaRPr lang="es-ES" sz="2800" dirty="0">
              <a:solidFill>
                <a:schemeClr val="bg1"/>
              </a:solidFill>
            </a:endParaRPr>
          </a:p>
        </p:txBody>
      </p:sp>
    </p:spTree>
    <p:extLst>
      <p:ext uri="{BB962C8B-B14F-4D97-AF65-F5344CB8AC3E}">
        <p14:creationId xmlns:p14="http://schemas.microsoft.com/office/powerpoint/2010/main" val="169795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CuadroTexto 1">
            <a:extLst>
              <a:ext uri="{FF2B5EF4-FFF2-40B4-BE49-F238E27FC236}">
                <a16:creationId xmlns:a16="http://schemas.microsoft.com/office/drawing/2014/main" id="{C9887175-0529-072C-D613-0D89BE980533}"/>
              </a:ext>
            </a:extLst>
          </p:cNvPr>
          <p:cNvSpPr txBox="1"/>
          <p:nvPr/>
        </p:nvSpPr>
        <p:spPr>
          <a:xfrm>
            <a:off x="1319316" y="709644"/>
            <a:ext cx="7114964"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PRIMEROS PASOS DE VALORACIÓN </a:t>
            </a:r>
          </a:p>
          <a:p>
            <a:pPr algn="ctr">
              <a:buNone/>
            </a:pPr>
            <a:r>
              <a:rPr lang="es-ES" sz="2000" b="1" dirty="0">
                <a:solidFill>
                  <a:schemeClr val="bg1"/>
                </a:solidFill>
                <a:latin typeface="Arial" panose="020B0604020202020204"/>
                <a:cs typeface="Arial" panose="020B0604020202020204"/>
              </a:rPr>
              <a:t>DE LA PERSONA MAYOR</a:t>
            </a:r>
          </a:p>
        </p:txBody>
      </p:sp>
      <p:sp>
        <p:nvSpPr>
          <p:cNvPr id="3" name="5 CuadroTexto">
            <a:extLst>
              <a:ext uri="{FF2B5EF4-FFF2-40B4-BE49-F238E27FC236}">
                <a16:creationId xmlns:a16="http://schemas.microsoft.com/office/drawing/2014/main" id="{C5818589-67F6-7821-16C5-288CB631775B}"/>
              </a:ext>
            </a:extLst>
          </p:cNvPr>
          <p:cNvSpPr txBox="1"/>
          <p:nvPr/>
        </p:nvSpPr>
        <p:spPr>
          <a:xfrm>
            <a:off x="1108967" y="1948288"/>
            <a:ext cx="7535662" cy="671851"/>
          </a:xfrm>
          <a:prstGeom prst="rect">
            <a:avLst/>
          </a:prstGeom>
          <a:noFill/>
        </p:spPr>
        <p:txBody>
          <a:bodyPr wrap="square" rtlCol="0">
            <a:spAutoFit/>
          </a:bodyPr>
          <a:lstStyle/>
          <a:p>
            <a:pPr lvl="0" algn="ctr">
              <a:lnSpc>
                <a:spcPct val="150000"/>
              </a:lnSpc>
            </a:pPr>
            <a:r>
              <a:rPr lang="es-ES" sz="2800" b="1" dirty="0">
                <a:solidFill>
                  <a:schemeClr val="bg1"/>
                </a:solidFill>
              </a:rPr>
              <a:t>INFORMACIÓN PERSONAL</a:t>
            </a:r>
          </a:p>
        </p:txBody>
      </p:sp>
      <p:graphicFrame>
        <p:nvGraphicFramePr>
          <p:cNvPr id="4" name="6 Tabla">
            <a:extLst>
              <a:ext uri="{FF2B5EF4-FFF2-40B4-BE49-F238E27FC236}">
                <a16:creationId xmlns:a16="http://schemas.microsoft.com/office/drawing/2014/main" id="{0819EE0E-4FBE-ABC5-A602-60D86B7D2CA8}"/>
              </a:ext>
            </a:extLst>
          </p:cNvPr>
          <p:cNvGraphicFramePr>
            <a:graphicFrameLocks noGrp="1"/>
          </p:cNvGraphicFramePr>
          <p:nvPr>
            <p:extLst>
              <p:ext uri="{D42A27DB-BD31-4B8C-83A1-F6EECF244321}">
                <p14:modId xmlns:p14="http://schemas.microsoft.com/office/powerpoint/2010/main" val="3387283835"/>
              </p:ext>
            </p:extLst>
          </p:nvPr>
        </p:nvGraphicFramePr>
        <p:xfrm>
          <a:off x="2857471" y="2865316"/>
          <a:ext cx="4002373" cy="2695656"/>
        </p:xfrm>
        <a:graphic>
          <a:graphicData uri="http://schemas.openxmlformats.org/drawingml/2006/table">
            <a:tbl>
              <a:tblPr>
                <a:tableStyleId>{0505E3EF-67EA-436B-97B2-0124C06EBD24}</a:tableStyleId>
              </a:tblPr>
              <a:tblGrid>
                <a:gridCol w="4002373">
                  <a:extLst>
                    <a:ext uri="{9D8B030D-6E8A-4147-A177-3AD203B41FA5}">
                      <a16:colId xmlns:a16="http://schemas.microsoft.com/office/drawing/2014/main" val="20000"/>
                    </a:ext>
                  </a:extLst>
                </a:gridCol>
              </a:tblGrid>
              <a:tr h="397913">
                <a:tc>
                  <a:txBody>
                    <a:bodyPr/>
                    <a:lstStyle/>
                    <a:p>
                      <a:pPr algn="ctr">
                        <a:lnSpc>
                          <a:spcPct val="150000"/>
                        </a:lnSpc>
                        <a:spcAft>
                          <a:spcPts val="0"/>
                        </a:spcAft>
                      </a:pPr>
                      <a:r>
                        <a:rPr lang="es-ES" sz="1800" b="1" dirty="0">
                          <a:solidFill>
                            <a:schemeClr val="accent1"/>
                          </a:solidFill>
                          <a:latin typeface="Arial" panose="020B0604020202020204"/>
                          <a:cs typeface="Arial" panose="020B0604020202020204"/>
                        </a:rPr>
                        <a:t>ÁMBITO</a:t>
                      </a:r>
                      <a:endParaRPr lang="es-ES" sz="1800" b="1" dirty="0">
                        <a:solidFill>
                          <a:schemeClr val="accent1"/>
                        </a:solidFill>
                        <a:latin typeface="Arial" panose="020B0604020202020204"/>
                        <a:ea typeface="Times New Roman"/>
                        <a:cs typeface="Arial" panose="020B0604020202020204"/>
                      </a:endParaRPr>
                    </a:p>
                  </a:txBody>
                  <a:tcPr marL="64253" marR="64253" marT="0" marB="0"/>
                </a:tc>
                <a:extLst>
                  <a:ext uri="{0D108BD9-81ED-4DB2-BD59-A6C34878D82A}">
                    <a16:rowId xmlns:a16="http://schemas.microsoft.com/office/drawing/2014/main" val="10000"/>
                  </a:ext>
                </a:extLst>
              </a:tr>
              <a:tr h="423973">
                <a:tc>
                  <a:txBody>
                    <a:bodyPr/>
                    <a:lstStyle/>
                    <a:p>
                      <a:pPr algn="ctr">
                        <a:lnSpc>
                          <a:spcPct val="150000"/>
                        </a:lnSpc>
                        <a:spcAft>
                          <a:spcPts val="0"/>
                        </a:spcAft>
                      </a:pPr>
                      <a:r>
                        <a:rPr lang="es-ES" sz="1800" b="0" dirty="0">
                          <a:latin typeface="Arial" panose="020B0604020202020204"/>
                          <a:cs typeface="Arial" panose="020B0604020202020204"/>
                        </a:rPr>
                        <a:t>Objetivo y expectativas</a:t>
                      </a:r>
                      <a:endParaRPr lang="es-ES" sz="2400" b="0" dirty="0">
                        <a:latin typeface="Arial" panose="020B0604020202020204"/>
                        <a:ea typeface="Times New Roman"/>
                        <a:cs typeface="Arial" panose="020B0604020202020204"/>
                      </a:endParaRPr>
                    </a:p>
                  </a:txBody>
                  <a:tcPr marL="64253" marR="64253" marT="0" marB="0"/>
                </a:tc>
                <a:extLst>
                  <a:ext uri="{0D108BD9-81ED-4DB2-BD59-A6C34878D82A}">
                    <a16:rowId xmlns:a16="http://schemas.microsoft.com/office/drawing/2014/main" val="10001"/>
                  </a:ext>
                </a:extLst>
              </a:tr>
              <a:tr h="449705">
                <a:tc>
                  <a:txBody>
                    <a:bodyPr/>
                    <a:lstStyle/>
                    <a:p>
                      <a:pPr algn="ctr">
                        <a:lnSpc>
                          <a:spcPct val="150000"/>
                        </a:lnSpc>
                        <a:spcAft>
                          <a:spcPts val="0"/>
                        </a:spcAft>
                      </a:pPr>
                      <a:r>
                        <a:rPr lang="es-ES" sz="1800" b="0" dirty="0">
                          <a:latin typeface="Arial" panose="020B0604020202020204"/>
                          <a:cs typeface="Arial" panose="020B0604020202020204"/>
                        </a:rPr>
                        <a:t>Hábitos de vida</a:t>
                      </a:r>
                      <a:endParaRPr lang="es-ES" sz="2400" b="0" dirty="0">
                        <a:latin typeface="Arial" panose="020B0604020202020204"/>
                        <a:ea typeface="Times New Roman"/>
                        <a:cs typeface="Arial" panose="020B0604020202020204"/>
                      </a:endParaRPr>
                    </a:p>
                  </a:txBody>
                  <a:tcPr marL="64253" marR="64253" marT="0" marB="0"/>
                </a:tc>
                <a:extLst>
                  <a:ext uri="{0D108BD9-81ED-4DB2-BD59-A6C34878D82A}">
                    <a16:rowId xmlns:a16="http://schemas.microsoft.com/office/drawing/2014/main" val="10002"/>
                  </a:ext>
                </a:extLst>
              </a:tr>
              <a:tr h="494675">
                <a:tc>
                  <a:txBody>
                    <a:bodyPr/>
                    <a:lstStyle/>
                    <a:p>
                      <a:pPr algn="ctr">
                        <a:lnSpc>
                          <a:spcPct val="150000"/>
                        </a:lnSpc>
                        <a:spcAft>
                          <a:spcPts val="0"/>
                        </a:spcAft>
                      </a:pPr>
                      <a:r>
                        <a:rPr lang="es-ES" sz="1800" b="0" dirty="0">
                          <a:latin typeface="Arial" panose="020B0604020202020204"/>
                          <a:cs typeface="Arial" panose="020B0604020202020204"/>
                        </a:rPr>
                        <a:t>Historia clínica</a:t>
                      </a:r>
                      <a:endParaRPr lang="es-ES" sz="2400" b="0" dirty="0">
                        <a:latin typeface="Arial" panose="020B0604020202020204"/>
                        <a:ea typeface="Times New Roman"/>
                        <a:cs typeface="Arial" panose="020B0604020202020204"/>
                      </a:endParaRPr>
                    </a:p>
                  </a:txBody>
                  <a:tcPr marL="64253" marR="64253" marT="0" marB="0"/>
                </a:tc>
                <a:extLst>
                  <a:ext uri="{0D108BD9-81ED-4DB2-BD59-A6C34878D82A}">
                    <a16:rowId xmlns:a16="http://schemas.microsoft.com/office/drawing/2014/main" val="10003"/>
                  </a:ext>
                </a:extLst>
              </a:tr>
              <a:tr h="419725">
                <a:tc>
                  <a:txBody>
                    <a:bodyPr/>
                    <a:lstStyle/>
                    <a:p>
                      <a:pPr algn="ctr">
                        <a:lnSpc>
                          <a:spcPct val="150000"/>
                        </a:lnSpc>
                        <a:spcAft>
                          <a:spcPts val="0"/>
                        </a:spcAft>
                      </a:pPr>
                      <a:r>
                        <a:rPr lang="es-ES" sz="1800" b="0" dirty="0">
                          <a:latin typeface="Arial" panose="020B0604020202020204"/>
                          <a:cs typeface="Arial" panose="020B0604020202020204"/>
                        </a:rPr>
                        <a:t>Estilo de vida</a:t>
                      </a:r>
                      <a:endParaRPr lang="es-ES" sz="2400" b="0" dirty="0">
                        <a:latin typeface="Arial" panose="020B0604020202020204"/>
                        <a:ea typeface="Times New Roman"/>
                        <a:cs typeface="Arial" panose="020B0604020202020204"/>
                      </a:endParaRPr>
                    </a:p>
                  </a:txBody>
                  <a:tcPr marL="64253" marR="64253" marT="0" marB="0"/>
                </a:tc>
                <a:extLst>
                  <a:ext uri="{0D108BD9-81ED-4DB2-BD59-A6C34878D82A}">
                    <a16:rowId xmlns:a16="http://schemas.microsoft.com/office/drawing/2014/main" val="10004"/>
                  </a:ext>
                </a:extLst>
              </a:tr>
              <a:tr h="509665">
                <a:tc>
                  <a:txBody>
                    <a:bodyPr/>
                    <a:lstStyle/>
                    <a:p>
                      <a:pPr algn="ctr">
                        <a:lnSpc>
                          <a:spcPct val="150000"/>
                        </a:lnSpc>
                        <a:spcAft>
                          <a:spcPts val="0"/>
                        </a:spcAft>
                      </a:pPr>
                      <a:r>
                        <a:rPr lang="es-ES" sz="1800" b="0" dirty="0">
                          <a:latin typeface="Arial" panose="020B0604020202020204"/>
                          <a:cs typeface="Arial" panose="020B0604020202020204"/>
                        </a:rPr>
                        <a:t>Gustos y aficiones</a:t>
                      </a:r>
                      <a:endParaRPr lang="es-ES" sz="2400" b="0" dirty="0">
                        <a:latin typeface="Arial" panose="020B0604020202020204"/>
                        <a:ea typeface="Times New Roman"/>
                        <a:cs typeface="Arial" panose="020B0604020202020204"/>
                      </a:endParaRPr>
                    </a:p>
                  </a:txBody>
                  <a:tcPr marL="64253" marR="64253"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60775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 name="Picture 2">
            <a:extLst>
              <a:ext uri="{FF2B5EF4-FFF2-40B4-BE49-F238E27FC236}">
                <a16:creationId xmlns:a16="http://schemas.microsoft.com/office/drawing/2014/main" id="{2329C578-53D7-3BF8-8E0C-15CA8E8EDF56}"/>
              </a:ext>
            </a:extLst>
          </p:cNvPr>
          <p:cNvPicPr>
            <a:picLocks noChangeAspect="1" noChangeArrowheads="1"/>
          </p:cNvPicPr>
          <p:nvPr/>
        </p:nvPicPr>
        <p:blipFill>
          <a:blip r:embed="rId6">
            <a:lum bright="-15000" contrast="21000"/>
            <a:extLst>
              <a:ext uri="{28A0092B-C50C-407E-A947-70E740481C1C}">
                <a14:useLocalDpi xmlns:a14="http://schemas.microsoft.com/office/drawing/2010/main" val="0"/>
              </a:ext>
            </a:extLst>
          </a:blip>
          <a:srcRect/>
          <a:stretch>
            <a:fillRect/>
          </a:stretch>
        </p:blipFill>
        <p:spPr bwMode="auto">
          <a:xfrm>
            <a:off x="2068083" y="829340"/>
            <a:ext cx="5861985" cy="4996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189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111338" y="835866"/>
            <a:ext cx="7734123"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INFORMACIÓN PERSONAL</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3D84863A-D177-50F7-A3D6-FC56BA180B38}"/>
              </a:ext>
            </a:extLst>
          </p:cNvPr>
          <p:cNvPicPr>
            <a:picLocks noChangeAspect="1" noChangeArrowheads="1"/>
          </p:cNvPicPr>
          <p:nvPr/>
        </p:nvPicPr>
        <p:blipFill>
          <a:blip r:embed="rId7"/>
          <a:srcRect l="32374" t="25820" r="29837" b="37090"/>
          <a:stretch>
            <a:fillRect/>
          </a:stretch>
        </p:blipFill>
        <p:spPr bwMode="auto">
          <a:xfrm>
            <a:off x="631296" y="1531821"/>
            <a:ext cx="8454723" cy="4665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8075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5 CuadroTexto">
            <a:extLst>
              <a:ext uri="{FF2B5EF4-FFF2-40B4-BE49-F238E27FC236}">
                <a16:creationId xmlns:a16="http://schemas.microsoft.com/office/drawing/2014/main" id="{40C6A0D8-E5EC-E9D2-4D01-D745B841CAC8}"/>
              </a:ext>
            </a:extLst>
          </p:cNvPr>
          <p:cNvSpPr txBox="1"/>
          <p:nvPr/>
        </p:nvSpPr>
        <p:spPr>
          <a:xfrm>
            <a:off x="978906" y="1320931"/>
            <a:ext cx="7833204" cy="646331"/>
          </a:xfrm>
          <a:prstGeom prst="rect">
            <a:avLst/>
          </a:prstGeom>
          <a:noFill/>
        </p:spPr>
        <p:txBody>
          <a:bodyPr wrap="square" rtlCol="0">
            <a:spAutoFit/>
          </a:bodyPr>
          <a:lstStyle/>
          <a:p>
            <a:pPr lvl="0" algn="ctr"/>
            <a:r>
              <a:rPr lang="es-ES" b="1" dirty="0">
                <a:solidFill>
                  <a:schemeClr val="bg1"/>
                </a:solidFill>
                <a:latin typeface="Arial" panose="020B0604020202020204"/>
                <a:cs typeface="Arial" panose="020B0604020202020204"/>
              </a:rPr>
              <a:t>Una vez valorada subjetivamente, puedo establecer un primer plan de trabajo, estableciendo diferentes objetivos:</a:t>
            </a:r>
          </a:p>
        </p:txBody>
      </p:sp>
      <p:sp>
        <p:nvSpPr>
          <p:cNvPr id="3" name="6 Rectángulo">
            <a:extLst>
              <a:ext uri="{FF2B5EF4-FFF2-40B4-BE49-F238E27FC236}">
                <a16:creationId xmlns:a16="http://schemas.microsoft.com/office/drawing/2014/main" id="{3CFEDF8A-01C3-B60E-6BBA-1CE6E537E13D}"/>
              </a:ext>
            </a:extLst>
          </p:cNvPr>
          <p:cNvSpPr/>
          <p:nvPr/>
        </p:nvSpPr>
        <p:spPr>
          <a:xfrm>
            <a:off x="718639" y="2423887"/>
            <a:ext cx="8178619" cy="2862322"/>
          </a:xfrm>
          <a:prstGeom prst="rect">
            <a:avLst/>
          </a:prstGeom>
        </p:spPr>
        <p:txBody>
          <a:bodyPr wrap="square">
            <a:spAutoFit/>
          </a:bodyPr>
          <a:lstStyle/>
          <a:p>
            <a:pPr algn="just" eaLnBrk="0" fontAlgn="base" hangingPunct="0">
              <a:spcBef>
                <a:spcPct val="0"/>
              </a:spcBef>
              <a:spcAft>
                <a:spcPct val="0"/>
              </a:spcAft>
              <a:defRPr/>
            </a:pPr>
            <a:r>
              <a:rPr lang="es-ES" i="1" dirty="0">
                <a:solidFill>
                  <a:schemeClr val="bg1"/>
                </a:solidFill>
                <a:latin typeface="Arial" panose="020B0604020202020204"/>
                <a:cs typeface="Arial" panose="020B0604020202020204"/>
              </a:rPr>
              <a:t>Referido a lo patológico. </a:t>
            </a:r>
            <a:r>
              <a:rPr lang="es-ES" dirty="0">
                <a:solidFill>
                  <a:schemeClr val="bg1"/>
                </a:solidFill>
                <a:latin typeface="Arial" panose="020B0604020202020204"/>
                <a:cs typeface="Arial" panose="020B0604020202020204"/>
              </a:rPr>
              <a:t>Fomentar la mejora de las áreas deficitarias (Ej.: dolor de rodilla). </a:t>
            </a:r>
          </a:p>
          <a:p>
            <a:pPr algn="just" eaLnBrk="0" fontAlgn="base" hangingPunct="0">
              <a:spcBef>
                <a:spcPct val="0"/>
              </a:spcBef>
              <a:spcAft>
                <a:spcPct val="0"/>
              </a:spcAft>
              <a:defRPr/>
            </a:pPr>
            <a:endParaRPr lang="es-ES" i="1" dirty="0">
              <a:solidFill>
                <a:schemeClr val="bg1"/>
              </a:solidFill>
              <a:latin typeface="Arial" panose="020B0604020202020204"/>
              <a:cs typeface="Arial" panose="020B0604020202020204"/>
            </a:endParaRPr>
          </a:p>
          <a:p>
            <a:pPr algn="just" eaLnBrk="0" fontAlgn="base" hangingPunct="0">
              <a:spcBef>
                <a:spcPct val="0"/>
              </a:spcBef>
              <a:spcAft>
                <a:spcPct val="0"/>
              </a:spcAft>
              <a:defRPr/>
            </a:pPr>
            <a:endParaRPr lang="es-ES" i="1" dirty="0">
              <a:solidFill>
                <a:schemeClr val="bg1"/>
              </a:solidFill>
              <a:latin typeface="Arial" panose="020B0604020202020204"/>
              <a:cs typeface="Arial" panose="020B0604020202020204"/>
            </a:endParaRPr>
          </a:p>
          <a:p>
            <a:pPr algn="just" eaLnBrk="0" fontAlgn="base" hangingPunct="0">
              <a:spcBef>
                <a:spcPct val="0"/>
              </a:spcBef>
              <a:spcAft>
                <a:spcPct val="0"/>
              </a:spcAft>
              <a:defRPr/>
            </a:pPr>
            <a:r>
              <a:rPr lang="es-ES" i="1" dirty="0">
                <a:solidFill>
                  <a:schemeClr val="bg1"/>
                </a:solidFill>
                <a:latin typeface="Arial" panose="020B0604020202020204"/>
                <a:cs typeface="Arial" panose="020B0604020202020204"/>
              </a:rPr>
              <a:t>Referido a lo fisiológico. </a:t>
            </a:r>
            <a:r>
              <a:rPr lang="es-ES" dirty="0">
                <a:solidFill>
                  <a:schemeClr val="bg1"/>
                </a:solidFill>
                <a:latin typeface="Arial" panose="020B0604020202020204"/>
                <a:cs typeface="Arial" panose="020B0604020202020204"/>
              </a:rPr>
              <a:t>Mejorar el estado específico de las capacidades físicas deterioradas (Ej.: fuerza, equilibrio, …). </a:t>
            </a:r>
          </a:p>
          <a:p>
            <a:pPr algn="just" eaLnBrk="0" fontAlgn="base" hangingPunct="0">
              <a:spcBef>
                <a:spcPct val="0"/>
              </a:spcBef>
              <a:spcAft>
                <a:spcPct val="0"/>
              </a:spcAft>
              <a:defRPr/>
            </a:pPr>
            <a:endParaRPr lang="es-ES" dirty="0">
              <a:solidFill>
                <a:schemeClr val="bg1"/>
              </a:solidFill>
              <a:latin typeface="Arial" panose="020B0604020202020204"/>
              <a:cs typeface="Arial" panose="020B0604020202020204"/>
            </a:endParaRPr>
          </a:p>
          <a:p>
            <a:pPr algn="just" eaLnBrk="0" fontAlgn="base" hangingPunct="0">
              <a:spcBef>
                <a:spcPct val="0"/>
              </a:spcBef>
              <a:spcAft>
                <a:spcPct val="0"/>
              </a:spcAft>
              <a:defRPr/>
            </a:pPr>
            <a:endParaRPr lang="es-ES" dirty="0">
              <a:solidFill>
                <a:schemeClr val="bg1"/>
              </a:solidFill>
              <a:latin typeface="Arial" panose="020B0604020202020204"/>
              <a:cs typeface="Arial" panose="020B0604020202020204"/>
            </a:endParaRPr>
          </a:p>
          <a:p>
            <a:pPr algn="just" eaLnBrk="0" fontAlgn="base" hangingPunct="0">
              <a:spcBef>
                <a:spcPct val="0"/>
              </a:spcBef>
              <a:spcAft>
                <a:spcPct val="0"/>
              </a:spcAft>
              <a:defRPr/>
            </a:pPr>
            <a:r>
              <a:rPr lang="es-ES" i="1" dirty="0">
                <a:solidFill>
                  <a:schemeClr val="bg1"/>
                </a:solidFill>
                <a:latin typeface="Arial" panose="020B0604020202020204"/>
                <a:cs typeface="Arial" panose="020B0604020202020204"/>
              </a:rPr>
              <a:t>Referido a lo que necesita la persona según su visión. </a:t>
            </a:r>
            <a:r>
              <a:rPr lang="es-ES" dirty="0">
                <a:solidFill>
                  <a:schemeClr val="bg1"/>
                </a:solidFill>
                <a:latin typeface="Arial" panose="020B0604020202020204"/>
                <a:cs typeface="Arial" panose="020B0604020202020204"/>
              </a:rPr>
              <a:t>Satisfacer sus demandas más directas (Ej.: mejorar su tono muscular y flacidez).</a:t>
            </a:r>
          </a:p>
        </p:txBody>
      </p:sp>
    </p:spTree>
    <p:extLst>
      <p:ext uri="{BB962C8B-B14F-4D97-AF65-F5344CB8AC3E}">
        <p14:creationId xmlns:p14="http://schemas.microsoft.com/office/powerpoint/2010/main" val="20526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accent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13" name="Imagen 12">
            <a:extLst>
              <a:ext uri="{FF2B5EF4-FFF2-40B4-BE49-F238E27FC236}">
                <a16:creationId xmlns:a16="http://schemas.microsoft.com/office/drawing/2014/main" id="{F2826817-2A52-407C-9A7C-D37234230B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9793" y="2902362"/>
            <a:ext cx="1275093" cy="1323817"/>
          </a:xfrm>
          <a:prstGeom prst="rect">
            <a:avLst/>
          </a:prstGeom>
        </p:spPr>
      </p:pic>
      <p:sp>
        <p:nvSpPr>
          <p:cNvPr id="12" name="2 Subtítulo">
            <a:extLst>
              <a:ext uri="{FF2B5EF4-FFF2-40B4-BE49-F238E27FC236}">
                <a16:creationId xmlns:a16="http://schemas.microsoft.com/office/drawing/2014/main" id="{550A8C3A-3070-4280-B38B-39BFA3AC0638}"/>
              </a:ext>
            </a:extLst>
          </p:cNvPr>
          <p:cNvSpPr txBox="1">
            <a:spLocks/>
          </p:cNvSpPr>
          <p:nvPr/>
        </p:nvSpPr>
        <p:spPr>
          <a:xfrm>
            <a:off x="298853" y="3252349"/>
            <a:ext cx="1846033" cy="6238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600" kern="1200" dirty="0">
                <a:solidFill>
                  <a:schemeClr val="bg1"/>
                </a:solidFill>
                <a:latin typeface="Arial Black" panose="020B0A04020102020204" pitchFamily="34" charset="0"/>
                <a:cs typeface="Arial" panose="020B0604020202020204" pitchFamily="34" charset="0"/>
              </a:rPr>
              <a:t>COMPOSICIÓN CORPORAL</a:t>
            </a:r>
            <a:endParaRPr lang="es-ES" sz="1800" kern="1200" dirty="0">
              <a:solidFill>
                <a:schemeClr val="bg1"/>
              </a:solidFill>
              <a:latin typeface="Arial Black" panose="020B0A04020102020204" pitchFamily="34" charset="0"/>
              <a:cs typeface="Arial" panose="020B0604020202020204" pitchFamily="34" charset="0"/>
            </a:endParaRPr>
          </a:p>
        </p:txBody>
      </p:sp>
      <p:sp>
        <p:nvSpPr>
          <p:cNvPr id="2" name="6 CuadroTexto">
            <a:extLst>
              <a:ext uri="{FF2B5EF4-FFF2-40B4-BE49-F238E27FC236}">
                <a16:creationId xmlns:a16="http://schemas.microsoft.com/office/drawing/2014/main" id="{C93F6BBD-AE09-7FBD-1BB3-5F17064B5E61}"/>
              </a:ext>
            </a:extLst>
          </p:cNvPr>
          <p:cNvSpPr txBox="1"/>
          <p:nvPr/>
        </p:nvSpPr>
        <p:spPr>
          <a:xfrm>
            <a:off x="4495008" y="1919693"/>
            <a:ext cx="4332157" cy="3785652"/>
          </a:xfrm>
          <a:prstGeom prst="rect">
            <a:avLst/>
          </a:prstGeom>
          <a:noFill/>
        </p:spPr>
        <p:txBody>
          <a:bodyPr wrap="square" rtlCol="0">
            <a:spAutoFit/>
          </a:bodyPr>
          <a:lstStyle/>
          <a:p>
            <a:pPr algn="ctr"/>
            <a:r>
              <a:rPr lang="es-ES" sz="2000" dirty="0">
                <a:solidFill>
                  <a:schemeClr val="bg1"/>
                </a:solidFill>
                <a:latin typeface="Arial" panose="020B0604020202020204"/>
                <a:cs typeface="Arial" panose="020B0604020202020204"/>
              </a:rPr>
              <a:t>Efectos del envejecimiento  sobre la composición corporal</a:t>
            </a:r>
          </a:p>
          <a:p>
            <a:pPr algn="ctr"/>
            <a:endParaRPr lang="es-ES" sz="2000" dirty="0">
              <a:solidFill>
                <a:schemeClr val="bg1"/>
              </a:solidFill>
              <a:latin typeface="Arial" panose="020B0604020202020204"/>
              <a:cs typeface="Arial" panose="020B0604020202020204"/>
            </a:endParaRPr>
          </a:p>
          <a:p>
            <a:pPr algn="ctr"/>
            <a:r>
              <a:rPr lang="es-ES" sz="2000" dirty="0">
                <a:solidFill>
                  <a:schemeClr val="bg1"/>
                </a:solidFill>
                <a:latin typeface="Arial" panose="020B0604020202020204"/>
                <a:cs typeface="Arial" panose="020B0604020202020204"/>
              </a:rPr>
              <a:t>Información de utilidad para el técnico/entrenador y para los participantes</a:t>
            </a:r>
          </a:p>
          <a:p>
            <a:pPr algn="ctr"/>
            <a:endParaRPr lang="es-ES" sz="2000" dirty="0">
              <a:solidFill>
                <a:schemeClr val="bg1"/>
              </a:solidFill>
              <a:latin typeface="Arial" panose="020B0604020202020204"/>
              <a:cs typeface="Arial" panose="020B0604020202020204"/>
            </a:endParaRPr>
          </a:p>
          <a:p>
            <a:pPr algn="ctr"/>
            <a:r>
              <a:rPr lang="es-ES" sz="2000" dirty="0">
                <a:solidFill>
                  <a:schemeClr val="bg1"/>
                </a:solidFill>
                <a:latin typeface="Arial" panose="020B0604020202020204"/>
                <a:cs typeface="Arial" panose="020B0604020202020204"/>
              </a:rPr>
              <a:t>Peso (kilogramos), porcentaje graso, índice de masa corporal (IMC), masa muscular, masa ósea, porcentaje de agua corporal, nivel de grasa visceral, etc.</a:t>
            </a:r>
          </a:p>
        </p:txBody>
      </p:sp>
      <p:pic>
        <p:nvPicPr>
          <p:cNvPr id="3074" name="Picture 2" descr="Página 93 | Imágenes de Figura Cuerpo Humano - Descarga gratuita en Freepik">
            <a:extLst>
              <a:ext uri="{FF2B5EF4-FFF2-40B4-BE49-F238E27FC236}">
                <a16:creationId xmlns:a16="http://schemas.microsoft.com/office/drawing/2014/main" id="{45A3C34D-7962-BCB8-853B-509FE622B0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40" t="6510" r="16847" b="6510"/>
          <a:stretch/>
        </p:blipFill>
        <p:spPr bwMode="auto">
          <a:xfrm>
            <a:off x="2406000" y="1718660"/>
            <a:ext cx="1827894" cy="431506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170048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13" name="Imagen 12">
            <a:extLst>
              <a:ext uri="{FF2B5EF4-FFF2-40B4-BE49-F238E27FC236}">
                <a16:creationId xmlns:a16="http://schemas.microsoft.com/office/drawing/2014/main" id="{F2826817-2A52-407C-9A7C-D37234230B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9793" y="2902362"/>
            <a:ext cx="1275093" cy="1323817"/>
          </a:xfrm>
          <a:prstGeom prst="rect">
            <a:avLst/>
          </a:prstGeom>
        </p:spPr>
      </p:pic>
      <p:sp>
        <p:nvSpPr>
          <p:cNvPr id="12" name="2 Subtítulo">
            <a:extLst>
              <a:ext uri="{FF2B5EF4-FFF2-40B4-BE49-F238E27FC236}">
                <a16:creationId xmlns:a16="http://schemas.microsoft.com/office/drawing/2014/main" id="{550A8C3A-3070-4280-B38B-39BFA3AC0638}"/>
              </a:ext>
            </a:extLst>
          </p:cNvPr>
          <p:cNvSpPr txBox="1">
            <a:spLocks/>
          </p:cNvSpPr>
          <p:nvPr/>
        </p:nvSpPr>
        <p:spPr>
          <a:xfrm>
            <a:off x="298853" y="3252349"/>
            <a:ext cx="1846033" cy="62384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600" kern="1200" dirty="0">
                <a:solidFill>
                  <a:schemeClr val="bg1"/>
                </a:solidFill>
                <a:latin typeface="Arial Black" panose="020B0A04020102020204" pitchFamily="34" charset="0"/>
                <a:cs typeface="Arial" panose="020B0604020202020204" pitchFamily="34" charset="0"/>
              </a:rPr>
              <a:t>CONDICIÓN </a:t>
            </a:r>
          </a:p>
          <a:p>
            <a:pPr eaLnBrk="0" fontAlgn="base" hangingPunct="0">
              <a:lnSpc>
                <a:spcPct val="100000"/>
              </a:lnSpc>
              <a:spcBef>
                <a:spcPct val="0"/>
              </a:spcBef>
              <a:spcAft>
                <a:spcPct val="0"/>
              </a:spcAft>
              <a:defRPr/>
            </a:pPr>
            <a:r>
              <a:rPr lang="es-ES" sz="1600" dirty="0">
                <a:solidFill>
                  <a:schemeClr val="bg1"/>
                </a:solidFill>
                <a:latin typeface="Arial Black" panose="020B0A04020102020204" pitchFamily="34" charset="0"/>
                <a:cs typeface="Arial" panose="020B0604020202020204" pitchFamily="34" charset="0"/>
              </a:rPr>
              <a:t>FÍSICA</a:t>
            </a:r>
            <a:endParaRPr lang="es-ES" sz="1800" kern="1200" dirty="0">
              <a:solidFill>
                <a:schemeClr val="bg1"/>
              </a:solidFill>
              <a:latin typeface="Arial Black" panose="020B0A04020102020204" pitchFamily="34" charset="0"/>
              <a:cs typeface="Arial" panose="020B0604020202020204" pitchFamily="34" charset="0"/>
            </a:endParaRPr>
          </a:p>
        </p:txBody>
      </p:sp>
      <p:sp>
        <p:nvSpPr>
          <p:cNvPr id="3" name="4 Redondear rectángulo de esquina del mismo lado">
            <a:extLst>
              <a:ext uri="{FF2B5EF4-FFF2-40B4-BE49-F238E27FC236}">
                <a16:creationId xmlns:a16="http://schemas.microsoft.com/office/drawing/2014/main" id="{38C701D7-3775-9CB1-C487-977DC4FE508D}"/>
              </a:ext>
            </a:extLst>
          </p:cNvPr>
          <p:cNvSpPr/>
          <p:nvPr/>
        </p:nvSpPr>
        <p:spPr>
          <a:xfrm>
            <a:off x="2657342" y="2768268"/>
            <a:ext cx="2973619" cy="1457416"/>
          </a:xfrm>
          <a:prstGeom prst="round2Same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2400" dirty="0"/>
              <a:t>VARIABLES MÁS RELACIONADAS CON NUESTRO TRABAJO</a:t>
            </a:r>
          </a:p>
        </p:txBody>
      </p:sp>
      <p:sp>
        <p:nvSpPr>
          <p:cNvPr id="4" name="7 Redondear rectángulo de esquina del mismo lado">
            <a:extLst>
              <a:ext uri="{FF2B5EF4-FFF2-40B4-BE49-F238E27FC236}">
                <a16:creationId xmlns:a16="http://schemas.microsoft.com/office/drawing/2014/main" id="{DDD8111C-B767-D697-9174-B01036D6FEF6}"/>
              </a:ext>
            </a:extLst>
          </p:cNvPr>
          <p:cNvSpPr/>
          <p:nvPr/>
        </p:nvSpPr>
        <p:spPr>
          <a:xfrm>
            <a:off x="6294354" y="2768268"/>
            <a:ext cx="2449622" cy="1457416"/>
          </a:xfrm>
          <a:prstGeom prst="round2Same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2400" dirty="0"/>
              <a:t>SENIOR FITNESS TEST </a:t>
            </a:r>
          </a:p>
          <a:p>
            <a:pPr algn="ctr"/>
            <a:r>
              <a:rPr lang="es-ES" dirty="0"/>
              <a:t>(</a:t>
            </a:r>
            <a:r>
              <a:rPr lang="es-ES" dirty="0" err="1"/>
              <a:t>Rikli</a:t>
            </a:r>
            <a:r>
              <a:rPr lang="es-ES" dirty="0"/>
              <a:t> &amp; Jones, 1999)</a:t>
            </a:r>
            <a:endParaRPr lang="es-ES" sz="2400" dirty="0"/>
          </a:p>
        </p:txBody>
      </p:sp>
      <p:pic>
        <p:nvPicPr>
          <p:cNvPr id="6" name="Gráfico 5" descr="Flecha con curva ligera">
            <a:extLst>
              <a:ext uri="{FF2B5EF4-FFF2-40B4-BE49-F238E27FC236}">
                <a16:creationId xmlns:a16="http://schemas.microsoft.com/office/drawing/2014/main" id="{F69A0A76-027C-DF7C-1599-F04312C8335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80377" y="3381989"/>
            <a:ext cx="364561" cy="364561"/>
          </a:xfrm>
          <a:prstGeom prst="rect">
            <a:avLst/>
          </a:prstGeom>
        </p:spPr>
      </p:pic>
    </p:spTree>
    <p:extLst>
      <p:ext uri="{BB962C8B-B14F-4D97-AF65-F5344CB8AC3E}">
        <p14:creationId xmlns:p14="http://schemas.microsoft.com/office/powerpoint/2010/main" val="268552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CC716C65-4681-9463-5B5B-63655C540691}"/>
              </a:ext>
            </a:extLst>
          </p:cNvPr>
          <p:cNvPicPr>
            <a:picLocks noChangeAspect="1" noChangeArrowheads="1"/>
          </p:cNvPicPr>
          <p:nvPr/>
        </p:nvPicPr>
        <p:blipFill>
          <a:blip r:embed="rId7"/>
          <a:srcRect l="20162" t="21516" r="24883" b="12910"/>
          <a:stretch>
            <a:fillRect/>
          </a:stretch>
        </p:blipFill>
        <p:spPr bwMode="auto">
          <a:xfrm>
            <a:off x="1277257" y="1279841"/>
            <a:ext cx="7151443" cy="4797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7282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F4793F5-AE52-4D3D-36A9-F9C9A0F0D1FA}"/>
              </a:ext>
            </a:extLst>
          </p:cNvPr>
          <p:cNvPicPr>
            <a:picLocks noChangeAspect="1" noChangeArrowheads="1"/>
          </p:cNvPicPr>
          <p:nvPr/>
        </p:nvPicPr>
        <p:blipFill>
          <a:blip r:embed="rId7"/>
          <a:srcRect l="23388" t="21311" r="28224" b="6250"/>
          <a:stretch>
            <a:fillRect/>
          </a:stretch>
        </p:blipFill>
        <p:spPr bwMode="auto">
          <a:xfrm>
            <a:off x="2033217" y="1279841"/>
            <a:ext cx="5696358" cy="4794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614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C33A1F4-A0B0-462E-96B4-A7A8E914AF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8230" t="1429" r="37863" b="19182"/>
          <a:stretch/>
        </p:blipFill>
        <p:spPr>
          <a:xfrm>
            <a:off x="5152570" y="116114"/>
            <a:ext cx="6560459" cy="6451603"/>
          </a:xfrm>
          <a:prstGeom prst="ellipse">
            <a:avLst/>
          </a:prstGeom>
          <a:ln w="92075" cap="rnd" cmpd="sng">
            <a:solidFill>
              <a:srgbClr val="006CA9"/>
            </a:solidFill>
            <a:prstDash val="solid"/>
          </a:ln>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232885" cy="6857999"/>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915323" y="1395847"/>
            <a:ext cx="4181194" cy="4066306"/>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lnSpc>
                <a:spcPts val="8500"/>
              </a:lnSpc>
            </a:pPr>
            <a:r>
              <a:rPr lang="es-ES" sz="11500" dirty="0">
                <a:solidFill>
                  <a:schemeClr val="bg1"/>
                </a:solidFill>
                <a:latin typeface="Arial Black" panose="020B0A04020102020204" pitchFamily="34" charset="0"/>
              </a:rPr>
              <a:t>U</a:t>
            </a:r>
          </a:p>
          <a:p>
            <a:pPr algn="ctr">
              <a:lnSpc>
                <a:spcPts val="8500"/>
              </a:lnSpc>
            </a:pPr>
            <a:r>
              <a:rPr lang="es-ES" sz="11500" dirty="0">
                <a:solidFill>
                  <a:schemeClr val="bg1"/>
                </a:solidFill>
                <a:latin typeface="Arial Black" panose="020B0A04020102020204" pitchFamily="34" charset="0"/>
              </a:rPr>
              <a:t>NI</a:t>
            </a:r>
          </a:p>
          <a:p>
            <a:pPr algn="ctr">
              <a:lnSpc>
                <a:spcPts val="8500"/>
              </a:lnSpc>
            </a:pPr>
            <a:r>
              <a:rPr lang="es-ES" sz="11500" dirty="0">
                <a:solidFill>
                  <a:schemeClr val="bg1"/>
                </a:solidFill>
                <a:latin typeface="Arial Black" panose="020B0A04020102020204" pitchFamily="34" charset="0"/>
              </a:rPr>
              <a:t>DAD</a:t>
            </a:r>
            <a:r>
              <a:rPr lang="es-ES" sz="4400" dirty="0">
                <a:solidFill>
                  <a:schemeClr val="bg1"/>
                </a:solidFill>
                <a:latin typeface="Arial Black" panose="020B0A04020102020204" pitchFamily="34" charset="0"/>
              </a:rPr>
              <a:t> </a:t>
            </a:r>
          </a:p>
          <a:p>
            <a:pPr algn="ctr">
              <a:lnSpc>
                <a:spcPts val="5000"/>
              </a:lnSpc>
            </a:pPr>
            <a:r>
              <a:rPr lang="es-ES" sz="6600" dirty="0">
                <a:solidFill>
                  <a:schemeClr val="bg1"/>
                </a:solidFill>
                <a:latin typeface="Arial Black" panose="020B0A04020102020204" pitchFamily="34" charset="0"/>
              </a:rPr>
              <a:t>N°2</a:t>
            </a:r>
            <a:endParaRPr lang="es-AR" sz="6600" dirty="0">
              <a:solidFill>
                <a:schemeClr val="bg1"/>
              </a:solidFill>
              <a:latin typeface="Arial Black" panose="020B0A04020102020204" pitchFamily="34" charset="0"/>
            </a:endParaRP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99399" flipH="1">
            <a:off x="9918391" y="6809442"/>
            <a:ext cx="1486632" cy="195235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5400000">
            <a:off x="54428" y="150087"/>
            <a:ext cx="6451601" cy="6560458"/>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0469" y="42858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1249558" y="1069487"/>
            <a:ext cx="4012152"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ENTRENAMIENTO CON PERSONAS MAYORES I</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7223758" y="961633"/>
            <a:ext cx="3542291" cy="4361395"/>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627118" y="2067655"/>
            <a:ext cx="5680646" cy="28726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a:latin typeface="Arial" panose="020B0604020202020204" pitchFamily="34" charset="0"/>
                <a:cs typeface="Arial" panose="020B0604020202020204" pitchFamily="34" charset="0"/>
              </a:rPr>
              <a:t>• Primeros pasos a realizar: valoración de la persona mayor.</a:t>
            </a:r>
          </a:p>
          <a:p>
            <a:pPr algn="l"/>
            <a:r>
              <a:rPr lang="es-ES" sz="1800" dirty="0">
                <a:latin typeface="Arial" panose="020B0604020202020204" pitchFamily="34" charset="0"/>
                <a:cs typeface="Arial" panose="020B0604020202020204" pitchFamily="34" charset="0"/>
              </a:rPr>
              <a:t>• Consideraciones del técnico deportivo/entrenador.</a:t>
            </a:r>
          </a:p>
          <a:p>
            <a:pPr algn="l"/>
            <a:r>
              <a:rPr lang="es-ES" sz="1800" dirty="0">
                <a:latin typeface="Arial" panose="020B0604020202020204" pitchFamily="34" charset="0"/>
                <a:cs typeface="Arial" panose="020B0604020202020204" pitchFamily="34" charset="0"/>
              </a:rPr>
              <a:t>• Planificación del entrenamiento.</a:t>
            </a:r>
          </a:p>
          <a:p>
            <a:pPr algn="l"/>
            <a:r>
              <a:rPr lang="es-ES" sz="1800" dirty="0">
                <a:latin typeface="Arial" panose="020B0604020202020204" pitchFamily="34" charset="0"/>
                <a:cs typeface="Arial" panose="020B0604020202020204" pitchFamily="34" charset="0"/>
              </a:rPr>
              <a:t>• Estructura del entrenamiento o sesión.</a:t>
            </a:r>
          </a:p>
          <a:p>
            <a:pPr algn="l"/>
            <a:r>
              <a:rPr lang="es-ES" sz="1800" dirty="0">
                <a:latin typeface="Arial" panose="020B0604020202020204" pitchFamily="34" charset="0"/>
                <a:cs typeface="Arial" panose="020B0604020202020204" pitchFamily="34" charset="0"/>
              </a:rPr>
              <a:t>• Elaboración de sesiones individuales en función del nivel funcional.</a:t>
            </a:r>
          </a:p>
          <a:p>
            <a:pPr algn="l"/>
            <a:r>
              <a:rPr lang="es-ES" sz="1800" dirty="0">
                <a:latin typeface="Arial" panose="020B0604020202020204" pitchFamily="34" charset="0"/>
                <a:cs typeface="Arial" panose="020B0604020202020204" pitchFamily="34" charset="0"/>
              </a:rPr>
              <a:t>• Elaboración de sesiones grupales multicomponente.</a:t>
            </a:r>
          </a:p>
        </p:txBody>
      </p:sp>
      <p:cxnSp>
        <p:nvCxnSpPr>
          <p:cNvPr id="6" name="Conector recto 5">
            <a:extLst>
              <a:ext uri="{FF2B5EF4-FFF2-40B4-BE49-F238E27FC236}">
                <a16:creationId xmlns:a16="http://schemas.microsoft.com/office/drawing/2014/main" id="{67C8088D-BA9F-44EC-926B-FDCB43AF7EBE}"/>
              </a:ext>
            </a:extLst>
          </p:cNvPr>
          <p:cNvCxnSpPr/>
          <p:nvPr/>
        </p:nvCxnSpPr>
        <p:spPr>
          <a:xfrm>
            <a:off x="1482930" y="1798688"/>
            <a:ext cx="3594595"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716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5BB1E693-5EF7-3618-03D0-7FA1F3BBEB67}"/>
              </a:ext>
            </a:extLst>
          </p:cNvPr>
          <p:cNvPicPr>
            <a:picLocks noChangeAspect="1" noChangeArrowheads="1"/>
          </p:cNvPicPr>
          <p:nvPr/>
        </p:nvPicPr>
        <p:blipFill>
          <a:blip r:embed="rId7"/>
          <a:srcRect l="7643" t="21926" r="55644" b="13320"/>
          <a:stretch>
            <a:fillRect/>
          </a:stretch>
        </p:blipFill>
        <p:spPr bwMode="auto">
          <a:xfrm>
            <a:off x="2489869" y="1279841"/>
            <a:ext cx="5049277" cy="5007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51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F18474B-04F5-B6E8-A669-B0D43C9C9B0B}"/>
              </a:ext>
            </a:extLst>
          </p:cNvPr>
          <p:cNvPicPr>
            <a:picLocks noChangeAspect="1" noChangeArrowheads="1"/>
          </p:cNvPicPr>
          <p:nvPr/>
        </p:nvPicPr>
        <p:blipFill>
          <a:blip r:embed="rId7"/>
          <a:srcRect l="23388" t="21516" r="28800" b="9896"/>
          <a:stretch>
            <a:fillRect/>
          </a:stretch>
        </p:blipFill>
        <p:spPr bwMode="auto">
          <a:xfrm>
            <a:off x="1796147" y="1379975"/>
            <a:ext cx="6161305" cy="4969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7667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8EDA3E51-3603-AAB6-045B-CB57A4E575D2}"/>
              </a:ext>
            </a:extLst>
          </p:cNvPr>
          <p:cNvPicPr>
            <a:picLocks noChangeAspect="1" noChangeArrowheads="1"/>
          </p:cNvPicPr>
          <p:nvPr/>
        </p:nvPicPr>
        <p:blipFill>
          <a:blip r:embed="rId7"/>
          <a:srcRect l="25231" t="14549" r="30413" b="12910"/>
          <a:stretch>
            <a:fillRect/>
          </a:stretch>
        </p:blipFill>
        <p:spPr bwMode="auto">
          <a:xfrm>
            <a:off x="2166502" y="1279841"/>
            <a:ext cx="5308355" cy="4880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4482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233CD280-FC1F-C429-52B9-7C7ADBBC9229}"/>
              </a:ext>
            </a:extLst>
          </p:cNvPr>
          <p:cNvPicPr>
            <a:picLocks noChangeAspect="1" noChangeArrowheads="1"/>
          </p:cNvPicPr>
          <p:nvPr/>
        </p:nvPicPr>
        <p:blipFill>
          <a:blip r:embed="rId7"/>
          <a:srcRect l="27420" t="28279" r="27878" b="12500"/>
          <a:stretch>
            <a:fillRect/>
          </a:stretch>
        </p:blipFill>
        <p:spPr bwMode="auto">
          <a:xfrm>
            <a:off x="1578114" y="1279841"/>
            <a:ext cx="6597372" cy="49140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7429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F7A383DD-5FFD-9B1E-37A8-568903674EB2}"/>
              </a:ext>
            </a:extLst>
          </p:cNvPr>
          <p:cNvPicPr>
            <a:picLocks noChangeAspect="1" noChangeArrowheads="1"/>
          </p:cNvPicPr>
          <p:nvPr/>
        </p:nvPicPr>
        <p:blipFill>
          <a:blip r:embed="rId7"/>
          <a:srcRect l="26498" t="21516" r="30528" b="6250"/>
          <a:stretch>
            <a:fillRect/>
          </a:stretch>
        </p:blipFill>
        <p:spPr bwMode="auto">
          <a:xfrm>
            <a:off x="327518" y="1707072"/>
            <a:ext cx="4055354" cy="38324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3">
            <a:extLst>
              <a:ext uri="{FF2B5EF4-FFF2-40B4-BE49-F238E27FC236}">
                <a16:creationId xmlns:a16="http://schemas.microsoft.com/office/drawing/2014/main" id="{B1179787-9AB1-73FB-8F81-7C9EAC1C2866}"/>
              </a:ext>
            </a:extLst>
          </p:cNvPr>
          <p:cNvPicPr>
            <a:picLocks noChangeAspect="1" noChangeArrowheads="1"/>
          </p:cNvPicPr>
          <p:nvPr/>
        </p:nvPicPr>
        <p:blipFill>
          <a:blip r:embed="rId8"/>
          <a:srcRect l="38633" t="43494" r="44316" b="15932"/>
          <a:stretch>
            <a:fillRect/>
          </a:stretch>
        </p:blipFill>
        <p:spPr bwMode="auto">
          <a:xfrm>
            <a:off x="4516953" y="1483039"/>
            <a:ext cx="1896104" cy="2536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4">
            <a:extLst>
              <a:ext uri="{FF2B5EF4-FFF2-40B4-BE49-F238E27FC236}">
                <a16:creationId xmlns:a16="http://schemas.microsoft.com/office/drawing/2014/main" id="{F6BE56C1-8DFA-9A47-68FB-F1C29B575B12}"/>
              </a:ext>
            </a:extLst>
          </p:cNvPr>
          <p:cNvPicPr>
            <a:picLocks noChangeAspect="1" noChangeArrowheads="1"/>
          </p:cNvPicPr>
          <p:nvPr/>
        </p:nvPicPr>
        <p:blipFill>
          <a:blip r:embed="rId9"/>
          <a:srcRect l="57066" t="38576" r="24615" b="35809"/>
          <a:stretch>
            <a:fillRect/>
          </a:stretch>
        </p:blipFill>
        <p:spPr bwMode="auto">
          <a:xfrm>
            <a:off x="6609001" y="1707072"/>
            <a:ext cx="2742964" cy="21564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6 Imagen">
            <a:extLst>
              <a:ext uri="{FF2B5EF4-FFF2-40B4-BE49-F238E27FC236}">
                <a16:creationId xmlns:a16="http://schemas.microsoft.com/office/drawing/2014/main" id="{971CAD13-0E87-9318-2EF5-87EB6F50EA18}"/>
              </a:ext>
            </a:extLst>
          </p:cNvPr>
          <p:cNvPicPr/>
          <p:nvPr/>
        </p:nvPicPr>
        <p:blipFill>
          <a:blip r:embed="rId10" cstate="print"/>
          <a:srcRect l="37230" t="28421" r="20213" b="16140"/>
          <a:stretch>
            <a:fillRect/>
          </a:stretch>
        </p:blipFill>
        <p:spPr bwMode="auto">
          <a:xfrm>
            <a:off x="4490069" y="4198563"/>
            <a:ext cx="3334402" cy="20225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92385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96941"/>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VALORACIÓN FUNCIONAL</a:t>
            </a:r>
          </a:p>
          <a:p>
            <a:pPr eaLnBrk="0" fontAlgn="base" hangingPunct="0">
              <a:lnSpc>
                <a:spcPct val="100000"/>
              </a:lnSpc>
              <a:spcBef>
                <a:spcPct val="0"/>
              </a:spcBef>
              <a:spcAft>
                <a:spcPct val="0"/>
              </a:spcAft>
              <a:defRPr/>
            </a:pPr>
            <a:r>
              <a:rPr lang="es-ES" sz="1600" dirty="0">
                <a:solidFill>
                  <a:schemeClr val="bg1"/>
                </a:solidFill>
                <a:latin typeface="Arial" panose="020B0604020202020204"/>
                <a:cs typeface="Arial" panose="020B0604020202020204"/>
              </a:rPr>
              <a:t>BATERIA REDUCIDA PARA LA VALORACIÓN DEL RENDIMIENTO FÍSICO (SPPB)</a:t>
            </a:r>
            <a:endParaRPr lang="es-ES" sz="1800" kern="1200" dirty="0">
              <a:solidFill>
                <a:schemeClr val="bg1"/>
              </a:solidFill>
              <a:latin typeface="Arial" panose="020B0604020202020204"/>
              <a:cs typeface="Arial" panose="020B0604020202020204"/>
            </a:endParaRPr>
          </a:p>
        </p:txBody>
      </p:sp>
      <p:pic>
        <p:nvPicPr>
          <p:cNvPr id="4" name="Picture 2">
            <a:extLst>
              <a:ext uri="{FF2B5EF4-FFF2-40B4-BE49-F238E27FC236}">
                <a16:creationId xmlns:a16="http://schemas.microsoft.com/office/drawing/2014/main" id="{905FDC89-C416-1B5A-F1FA-81DD22D5D1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087"/>
          <a:stretch/>
        </p:blipFill>
        <p:spPr bwMode="auto">
          <a:xfrm>
            <a:off x="470082" y="1843314"/>
            <a:ext cx="8730189" cy="41177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169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VELOCIDAD EN MARCHA</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9F4C860-2C4D-4DA8-BBB8-33CFA8C53FD6}"/>
              </a:ext>
            </a:extLst>
          </p:cNvPr>
          <p:cNvSpPr txBox="1"/>
          <p:nvPr/>
        </p:nvSpPr>
        <p:spPr>
          <a:xfrm>
            <a:off x="565780" y="1939758"/>
            <a:ext cx="8439978" cy="3693319"/>
          </a:xfrm>
          <a:prstGeom prst="rect">
            <a:avLst/>
          </a:prstGeom>
          <a:noFill/>
        </p:spPr>
        <p:txBody>
          <a:bodyPr wrap="square" rtlCol="0">
            <a:spAutoFit/>
          </a:bodyPr>
          <a:lstStyle/>
          <a:p>
            <a:pPr algn="just" defTabSz="514350">
              <a:defRPr/>
            </a:pPr>
            <a:r>
              <a:rPr lang="es-ES" sz="1800" dirty="0">
                <a:solidFill>
                  <a:schemeClr val="bg1"/>
                </a:solidFill>
                <a:latin typeface="Arial" panose="020B0604020202020204"/>
                <a:cs typeface="Arial" panose="020B0604020202020204"/>
              </a:rPr>
              <a:t>Manera más sencilla y válida de evaluación.</a:t>
            </a:r>
          </a:p>
          <a:p>
            <a:pPr algn="just" defTabSz="514350">
              <a:defRPr/>
            </a:pPr>
            <a:r>
              <a:rPr lang="es-ES" sz="1800" dirty="0">
                <a:solidFill>
                  <a:schemeClr val="bg1"/>
                </a:solidFill>
                <a:latin typeface="Arial" panose="020B0604020202020204"/>
                <a:cs typeface="Arial" panose="020B0604020202020204"/>
              </a:rPr>
              <a:t>Andar es la actividad más frecuente y necesaria en las AVD. Más riesgo de caída con mala calidad (variabilidad) de la marcha: amplitud de zancada, frecuencia de paso, ...</a:t>
            </a:r>
          </a:p>
          <a:p>
            <a:pPr algn="just" defTabSz="514350">
              <a:defRPr/>
            </a:pPr>
            <a:r>
              <a:rPr lang="es-ES" sz="1800" dirty="0">
                <a:solidFill>
                  <a:schemeClr val="bg1"/>
                </a:solidFill>
                <a:latin typeface="Arial" panose="020B0604020202020204"/>
                <a:cs typeface="Arial" panose="020B0604020202020204"/>
              </a:rPr>
              <a:t>Una velocidad lenta se ha asociado a menor volumen de la corteza prefrontal y menor velocidad de procesamiento, lo que resalta la importancia del SNC en su control.</a:t>
            </a:r>
          </a:p>
          <a:p>
            <a:pPr algn="just" defTabSz="514350">
              <a:defRPr/>
            </a:pPr>
            <a:r>
              <a:rPr lang="es-ES" sz="1800" dirty="0">
                <a:solidFill>
                  <a:schemeClr val="bg1"/>
                </a:solidFill>
                <a:latin typeface="Arial" panose="020B0604020202020204"/>
                <a:cs typeface="Arial" panose="020B0604020202020204"/>
              </a:rPr>
              <a:t>Es predictora de hospitalización, institucionalización, mala </a:t>
            </a:r>
            <a:r>
              <a:rPr lang="es-ES" sz="1800" dirty="0" err="1">
                <a:solidFill>
                  <a:schemeClr val="bg1"/>
                </a:solidFill>
                <a:latin typeface="Arial" panose="020B0604020202020204"/>
                <a:cs typeface="Arial" panose="020B0604020202020204"/>
              </a:rPr>
              <a:t>CdV</a:t>
            </a:r>
            <a:r>
              <a:rPr lang="es-ES" sz="1800" dirty="0">
                <a:solidFill>
                  <a:schemeClr val="bg1"/>
                </a:solidFill>
                <a:latin typeface="Arial" panose="020B0604020202020204"/>
                <a:cs typeface="Arial" panose="020B0604020202020204"/>
              </a:rPr>
              <a:t>, caídas, discapacidad y mortalidad. A más VM, más supervivencia.</a:t>
            </a:r>
          </a:p>
          <a:p>
            <a:pPr algn="just" defTabSz="514350">
              <a:defRPr/>
            </a:pPr>
            <a:r>
              <a:rPr lang="es-ES" sz="1800" dirty="0">
                <a:solidFill>
                  <a:schemeClr val="bg1"/>
                </a:solidFill>
                <a:latin typeface="Arial" panose="020B0604020202020204"/>
                <a:cs typeface="Arial" panose="020B0604020202020204"/>
              </a:rPr>
              <a:t>Asociación entre VM y caídas: inferior a 0,6 m/s mayor riesgo de caerse en el domicilio; superior a 1,3 m/s más riesgo de caerse en la calle. Entre 1 y 1,3 m/s es el menor riesgo.</a:t>
            </a:r>
          </a:p>
          <a:p>
            <a:pPr algn="just" defTabSz="514350">
              <a:defRPr/>
            </a:pPr>
            <a:r>
              <a:rPr lang="es-ES" sz="1800" dirty="0">
                <a:solidFill>
                  <a:schemeClr val="bg1"/>
                </a:solidFill>
                <a:latin typeface="Arial" panose="020B0604020202020204"/>
                <a:cs typeface="Arial" panose="020B0604020202020204"/>
              </a:rPr>
              <a:t>El enlentecimiento anual mayor a 0,15 m/s supondrá mayor riesgo de caída.</a:t>
            </a:r>
          </a:p>
        </p:txBody>
      </p:sp>
    </p:spTree>
    <p:extLst>
      <p:ext uri="{BB962C8B-B14F-4D97-AF65-F5344CB8AC3E}">
        <p14:creationId xmlns:p14="http://schemas.microsoft.com/office/powerpoint/2010/main" val="3142129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Picture 2">
            <a:extLst>
              <a:ext uri="{FF2B5EF4-FFF2-40B4-BE49-F238E27FC236}">
                <a16:creationId xmlns:a16="http://schemas.microsoft.com/office/drawing/2014/main" id="{B3FF8267-1054-023F-022F-44ABC0094C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515" y="1141743"/>
            <a:ext cx="8792570" cy="3901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967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9F4C860-2C4D-4DA8-BBB8-33CFA8C53FD6}"/>
              </a:ext>
            </a:extLst>
          </p:cNvPr>
          <p:cNvSpPr txBox="1"/>
          <p:nvPr/>
        </p:nvSpPr>
        <p:spPr>
          <a:xfrm>
            <a:off x="3051693" y="4431273"/>
            <a:ext cx="3877338" cy="1015663"/>
          </a:xfrm>
          <a:prstGeom prst="rect">
            <a:avLst/>
          </a:prstGeom>
          <a:noFill/>
        </p:spPr>
        <p:txBody>
          <a:bodyPr wrap="square" rtlCol="0">
            <a:spAutoFit/>
          </a:bodyPr>
          <a:lstStyle/>
          <a:p>
            <a:pPr algn="ctr"/>
            <a:r>
              <a:rPr lang="es-ES" sz="2000" dirty="0">
                <a:latin typeface="Arial" panose="020B0604020202020204"/>
                <a:cs typeface="Arial" panose="020B0604020202020204"/>
              </a:rPr>
              <a:t>Orientación, atención, memoria, percepción, lenguaje, funciones ejecutivas…</a:t>
            </a: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COGNITIVOS</a:t>
            </a:r>
          </a:p>
        </p:txBody>
      </p:sp>
      <p:pic>
        <p:nvPicPr>
          <p:cNvPr id="21" name="Gráfico 20" descr="Nube">
            <a:extLst>
              <a:ext uri="{FF2B5EF4-FFF2-40B4-BE49-F238E27FC236}">
                <a16:creationId xmlns:a16="http://schemas.microsoft.com/office/drawing/2014/main" id="{561F06EB-1F48-40CB-9BE2-E494DB5D78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495891" y="1978488"/>
            <a:ext cx="2640847" cy="2640847"/>
          </a:xfrm>
          <a:prstGeom prst="rect">
            <a:avLst/>
          </a:prstGeom>
        </p:spPr>
      </p:pic>
      <p:sp>
        <p:nvSpPr>
          <p:cNvPr id="17" name="2 Subtítulo">
            <a:extLst>
              <a:ext uri="{FF2B5EF4-FFF2-40B4-BE49-F238E27FC236}">
                <a16:creationId xmlns:a16="http://schemas.microsoft.com/office/drawing/2014/main" id="{63344393-5636-4326-B006-255884AD37E5}"/>
              </a:ext>
            </a:extLst>
          </p:cNvPr>
          <p:cNvSpPr txBox="1">
            <a:spLocks/>
          </p:cNvSpPr>
          <p:nvPr/>
        </p:nvSpPr>
        <p:spPr>
          <a:xfrm>
            <a:off x="6822850" y="3123318"/>
            <a:ext cx="2037749"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s-ES" sz="1400" b="1" dirty="0">
                <a:solidFill>
                  <a:schemeClr val="bg1"/>
                </a:solidFill>
                <a:latin typeface="Arial Black" panose="020B0A04020102020204" pitchFamily="34" charset="0"/>
                <a:cs typeface="Arial" panose="020B0604020202020204" pitchFamily="34" charset="0"/>
              </a:rPr>
              <a:t>DETECTAR DETERIORO COGNITIVO</a:t>
            </a:r>
          </a:p>
        </p:txBody>
      </p:sp>
      <p:pic>
        <p:nvPicPr>
          <p:cNvPr id="6" name="Gráfico 5" descr="Cerebro">
            <a:extLst>
              <a:ext uri="{FF2B5EF4-FFF2-40B4-BE49-F238E27FC236}">
                <a16:creationId xmlns:a16="http://schemas.microsoft.com/office/drawing/2014/main" id="{E1DC3543-59FC-8CC8-010A-F2331BF2AC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39615" y="1604275"/>
            <a:ext cx="3038086" cy="3038086"/>
          </a:xfrm>
          <a:prstGeom prst="rect">
            <a:avLst/>
          </a:prstGeom>
        </p:spPr>
      </p:pic>
    </p:spTree>
    <p:extLst>
      <p:ext uri="{BB962C8B-B14F-4D97-AF65-F5344CB8AC3E}">
        <p14:creationId xmlns:p14="http://schemas.microsoft.com/office/powerpoint/2010/main" val="1891887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COGNITIVOS</a:t>
            </a:r>
          </a:p>
        </p:txBody>
      </p:sp>
      <p:pic>
        <p:nvPicPr>
          <p:cNvPr id="4" name="7 Imagen">
            <a:extLst>
              <a:ext uri="{FF2B5EF4-FFF2-40B4-BE49-F238E27FC236}">
                <a16:creationId xmlns:a16="http://schemas.microsoft.com/office/drawing/2014/main" id="{1E5D450C-17E7-0837-4AA6-AD6AE1CEA243}"/>
              </a:ext>
            </a:extLst>
          </p:cNvPr>
          <p:cNvPicPr/>
          <p:nvPr/>
        </p:nvPicPr>
        <p:blipFill>
          <a:blip r:embed="rId7" cstate="print"/>
          <a:srcRect l="64446" t="37982" r="17088" b="37079"/>
          <a:stretch>
            <a:fillRect/>
          </a:stretch>
        </p:blipFill>
        <p:spPr bwMode="auto">
          <a:xfrm>
            <a:off x="1644488" y="1813328"/>
            <a:ext cx="6464624" cy="4208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9 CuadroTexto">
            <a:extLst>
              <a:ext uri="{FF2B5EF4-FFF2-40B4-BE49-F238E27FC236}">
                <a16:creationId xmlns:a16="http://schemas.microsoft.com/office/drawing/2014/main" id="{95BAFB1F-E496-070B-33D2-90C1AE904667}"/>
              </a:ext>
            </a:extLst>
          </p:cNvPr>
          <p:cNvSpPr txBox="1"/>
          <p:nvPr/>
        </p:nvSpPr>
        <p:spPr>
          <a:xfrm>
            <a:off x="3625752" y="6033582"/>
            <a:ext cx="2458387" cy="338554"/>
          </a:xfrm>
          <a:prstGeom prst="rect">
            <a:avLst/>
          </a:prstGeom>
          <a:noFill/>
        </p:spPr>
        <p:txBody>
          <a:bodyPr wrap="square" rtlCol="0">
            <a:spAutoFit/>
          </a:bodyPr>
          <a:lstStyle/>
          <a:p>
            <a:pPr algn="ctr"/>
            <a:r>
              <a:rPr lang="es-ES" sz="1600" b="1" dirty="0">
                <a:solidFill>
                  <a:schemeClr val="bg1"/>
                </a:solidFill>
                <a:latin typeface="Arial" panose="020B0604020202020204"/>
                <a:cs typeface="Arial" panose="020B0604020202020204"/>
              </a:rPr>
              <a:t>Test de </a:t>
            </a:r>
            <a:r>
              <a:rPr lang="es-ES" sz="1600" b="1" dirty="0" err="1">
                <a:solidFill>
                  <a:schemeClr val="bg1"/>
                </a:solidFill>
                <a:latin typeface="Arial" panose="020B0604020202020204"/>
                <a:cs typeface="Arial" panose="020B0604020202020204"/>
              </a:rPr>
              <a:t>Stroop</a:t>
            </a:r>
            <a:r>
              <a:rPr lang="es-ES" sz="1600" b="1" dirty="0">
                <a:solidFill>
                  <a:schemeClr val="bg1"/>
                </a:solidFill>
                <a:latin typeface="Arial" panose="020B0604020202020204"/>
                <a:cs typeface="Arial" panose="020B0604020202020204"/>
              </a:rPr>
              <a:t>, 1975</a:t>
            </a:r>
          </a:p>
        </p:txBody>
      </p:sp>
    </p:spTree>
    <p:extLst>
      <p:ext uri="{BB962C8B-B14F-4D97-AF65-F5344CB8AC3E}">
        <p14:creationId xmlns:p14="http://schemas.microsoft.com/office/powerpoint/2010/main" val="1238086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1394677" y="1407486"/>
            <a:ext cx="6927962"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ENTRENAMIENTO CON PERSONAS MAYORES</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6" name="Conector recto 5">
            <a:extLst>
              <a:ext uri="{FF2B5EF4-FFF2-40B4-BE49-F238E27FC236}">
                <a16:creationId xmlns:a16="http://schemas.microsoft.com/office/drawing/2014/main" id="{67C8088D-BA9F-44EC-926B-FDCB43AF7EBE}"/>
              </a:ext>
            </a:extLst>
          </p:cNvPr>
          <p:cNvCxnSpPr>
            <a:cxnSpLocks/>
          </p:cNvCxnSpPr>
          <p:nvPr/>
        </p:nvCxnSpPr>
        <p:spPr>
          <a:xfrm>
            <a:off x="976210" y="1203366"/>
            <a:ext cx="2826533"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CC32D1F5-33AA-4F30-B49E-A657F5537232}"/>
              </a:ext>
            </a:extLst>
          </p:cNvPr>
          <p:cNvSpPr txBox="1"/>
          <p:nvPr/>
        </p:nvSpPr>
        <p:spPr>
          <a:xfrm>
            <a:off x="699579" y="557695"/>
            <a:ext cx="3487922" cy="646331"/>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r>
              <a:rPr lang="es-ES" sz="3600" dirty="0">
                <a:solidFill>
                  <a:schemeClr val="bg1"/>
                </a:solidFill>
                <a:latin typeface="Arial Black" panose="020B0A04020102020204" pitchFamily="34" charset="0"/>
              </a:rPr>
              <a:t>UNIDAD N°2</a:t>
            </a:r>
            <a:endParaRPr lang="es-AR" sz="3600" dirty="0">
              <a:solidFill>
                <a:schemeClr val="bg1"/>
              </a:solidFill>
              <a:latin typeface="Arial Black" panose="020B0A04020102020204" pitchFamily="34" charset="0"/>
            </a:endParaRPr>
          </a:p>
        </p:txBody>
      </p:sp>
      <p:pic>
        <p:nvPicPr>
          <p:cNvPr id="8" name="Imagen 7">
            <a:extLst>
              <a:ext uri="{FF2B5EF4-FFF2-40B4-BE49-F238E27FC236}">
                <a16:creationId xmlns:a16="http://schemas.microsoft.com/office/drawing/2014/main" id="{3413D174-6B76-8025-CF31-C5269A816F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0" y="2064841"/>
            <a:ext cx="9531162" cy="3403816"/>
          </a:xfrm>
          <a:prstGeom prst="rect">
            <a:avLst/>
          </a:prstGeom>
        </p:spPr>
      </p:pic>
      <p:sp>
        <p:nvSpPr>
          <p:cNvPr id="9" name="2 Subtítulo">
            <a:extLst>
              <a:ext uri="{FF2B5EF4-FFF2-40B4-BE49-F238E27FC236}">
                <a16:creationId xmlns:a16="http://schemas.microsoft.com/office/drawing/2014/main" id="{6D89AE95-C910-99C2-AA71-6EA2065F39F2}"/>
              </a:ext>
            </a:extLst>
          </p:cNvPr>
          <p:cNvSpPr txBox="1">
            <a:spLocks/>
          </p:cNvSpPr>
          <p:nvPr/>
        </p:nvSpPr>
        <p:spPr>
          <a:xfrm>
            <a:off x="699579" y="2260238"/>
            <a:ext cx="3886670" cy="8163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685800" rtl="0" eaLnBrk="0" fontAlgn="base" latinLnBrk="0" hangingPunct="0">
              <a:lnSpc>
                <a:spcPct val="100000"/>
              </a:lnSpc>
              <a:spcBef>
                <a:spcPct val="0"/>
              </a:spcBef>
              <a:spcAft>
                <a:spcPct val="0"/>
              </a:spcAft>
              <a:buClrTx/>
              <a:buSzTx/>
              <a:buFontTx/>
              <a:buNone/>
              <a:tabLst/>
              <a:defRPr/>
            </a:pPr>
            <a:r>
              <a:rPr lang="es-ES" sz="2000" dirty="0">
                <a:solidFill>
                  <a:schemeClr val="bg1"/>
                </a:solidFill>
                <a:latin typeface="Arial" panose="020B0604020202020204" pitchFamily="34" charset="0"/>
                <a:cs typeface="Arial" panose="020B0604020202020204" pitchFamily="34" charset="0"/>
              </a:rPr>
              <a:t>El </a:t>
            </a:r>
            <a:r>
              <a:rPr lang="es-ES" sz="2000" b="1" dirty="0">
                <a:solidFill>
                  <a:schemeClr val="bg1"/>
                </a:solidFill>
                <a:latin typeface="Arial" panose="020B0604020202020204" pitchFamily="34" charset="0"/>
                <a:cs typeface="Arial" panose="020B0604020202020204" pitchFamily="34" charset="0"/>
              </a:rPr>
              <a:t>comienzo</a:t>
            </a:r>
            <a:r>
              <a:rPr lang="es-ES" sz="2000" dirty="0">
                <a:solidFill>
                  <a:schemeClr val="bg1"/>
                </a:solidFill>
                <a:latin typeface="Arial" panose="020B0604020202020204" pitchFamily="34" charset="0"/>
                <a:cs typeface="Arial" panose="020B0604020202020204" pitchFamily="34" charset="0"/>
              </a:rPr>
              <a:t> y el </a:t>
            </a:r>
            <a:r>
              <a:rPr lang="es-ES" sz="2000" b="1" dirty="0">
                <a:solidFill>
                  <a:schemeClr val="bg1"/>
                </a:solidFill>
                <a:latin typeface="Arial" panose="020B0604020202020204" pitchFamily="34" charset="0"/>
                <a:cs typeface="Arial" panose="020B0604020202020204" pitchFamily="34" charset="0"/>
              </a:rPr>
              <a:t>fin</a:t>
            </a:r>
            <a:r>
              <a:rPr lang="es-ES" sz="2000" dirty="0">
                <a:solidFill>
                  <a:schemeClr val="bg1"/>
                </a:solidFill>
                <a:latin typeface="Arial" panose="020B0604020202020204" pitchFamily="34" charset="0"/>
                <a:cs typeface="Arial" panose="020B0604020202020204" pitchFamily="34" charset="0"/>
              </a:rPr>
              <a:t> son iguales. Aproveche el </a:t>
            </a:r>
            <a:r>
              <a:rPr lang="es-ES" sz="2000" b="1" dirty="0">
                <a:solidFill>
                  <a:schemeClr val="bg1"/>
                </a:solidFill>
                <a:latin typeface="Arial" panose="020B0604020202020204" pitchFamily="34" charset="0"/>
                <a:cs typeface="Arial" panose="020B0604020202020204" pitchFamily="34" charset="0"/>
              </a:rPr>
              <a:t>intervalo</a:t>
            </a:r>
            <a:r>
              <a:rPr lang="es-ES" sz="2000" dirty="0">
                <a:solidFill>
                  <a:schemeClr val="bg1"/>
                </a:solidFill>
                <a:latin typeface="Arial" panose="020B0604020202020204" pitchFamily="34" charset="0"/>
                <a:cs typeface="Arial" panose="020B0604020202020204" pitchFamily="34" charset="0"/>
              </a:rPr>
              <a:t>.</a:t>
            </a:r>
            <a:endParaRPr kumimoji="0" lang="es-ES" sz="2000" b="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1084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COGNITIVOS</a:t>
            </a:r>
          </a:p>
        </p:txBody>
      </p:sp>
      <p:pic>
        <p:nvPicPr>
          <p:cNvPr id="2" name="Picture 2">
            <a:extLst>
              <a:ext uri="{FF2B5EF4-FFF2-40B4-BE49-F238E27FC236}">
                <a16:creationId xmlns:a16="http://schemas.microsoft.com/office/drawing/2014/main" id="{CA23C5AC-8001-349E-8F65-651ABD4361CE}"/>
              </a:ext>
            </a:extLst>
          </p:cNvPr>
          <p:cNvPicPr>
            <a:picLocks noChangeAspect="1" noChangeArrowheads="1"/>
          </p:cNvPicPr>
          <p:nvPr/>
        </p:nvPicPr>
        <p:blipFill>
          <a:blip r:embed="rId7"/>
          <a:srcRect l="19240" t="16393" r="21081" b="35924"/>
          <a:stretch>
            <a:fillRect/>
          </a:stretch>
        </p:blipFill>
        <p:spPr bwMode="auto">
          <a:xfrm>
            <a:off x="710533" y="1811653"/>
            <a:ext cx="8332533" cy="4113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9 CuadroTexto">
            <a:extLst>
              <a:ext uri="{FF2B5EF4-FFF2-40B4-BE49-F238E27FC236}">
                <a16:creationId xmlns:a16="http://schemas.microsoft.com/office/drawing/2014/main" id="{A92A4276-6C67-D2BE-B080-9291380A5C4B}"/>
              </a:ext>
            </a:extLst>
          </p:cNvPr>
          <p:cNvSpPr txBox="1"/>
          <p:nvPr/>
        </p:nvSpPr>
        <p:spPr>
          <a:xfrm>
            <a:off x="3389622" y="6046689"/>
            <a:ext cx="2938072" cy="338554"/>
          </a:xfrm>
          <a:prstGeom prst="rect">
            <a:avLst/>
          </a:prstGeom>
          <a:noFill/>
        </p:spPr>
        <p:txBody>
          <a:bodyPr wrap="square" rtlCol="0">
            <a:spAutoFit/>
          </a:bodyPr>
          <a:lstStyle/>
          <a:p>
            <a:pPr algn="ctr"/>
            <a:r>
              <a:rPr lang="es-ES" sz="1600" b="1" dirty="0">
                <a:solidFill>
                  <a:schemeClr val="bg1"/>
                </a:solidFill>
                <a:latin typeface="Arial" panose="020B0604020202020204"/>
                <a:cs typeface="Arial" panose="020B0604020202020204"/>
              </a:rPr>
              <a:t>Test Mini-Mental </a:t>
            </a:r>
            <a:r>
              <a:rPr lang="es-ES" sz="1600" b="1" dirty="0" err="1">
                <a:solidFill>
                  <a:schemeClr val="bg1"/>
                </a:solidFill>
                <a:latin typeface="Arial" panose="020B0604020202020204"/>
                <a:cs typeface="Arial" panose="020B0604020202020204"/>
              </a:rPr>
              <a:t>State</a:t>
            </a:r>
            <a:r>
              <a:rPr lang="es-ES" sz="1600" b="1" dirty="0">
                <a:solidFill>
                  <a:schemeClr val="bg1"/>
                </a:solidFill>
                <a:latin typeface="Arial" panose="020B0604020202020204"/>
                <a:cs typeface="Arial" panose="020B0604020202020204"/>
              </a:rPr>
              <a:t>, 1975</a:t>
            </a:r>
          </a:p>
        </p:txBody>
      </p:sp>
    </p:spTree>
    <p:extLst>
      <p:ext uri="{BB962C8B-B14F-4D97-AF65-F5344CB8AC3E}">
        <p14:creationId xmlns:p14="http://schemas.microsoft.com/office/powerpoint/2010/main" val="2609156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a:t>
            </a:r>
            <a:r>
              <a:rPr lang="es-ES" sz="1800" b="1" dirty="0">
                <a:solidFill>
                  <a:schemeClr val="bg1"/>
                </a:solidFill>
                <a:latin typeface="Arial" panose="020B0604020202020204"/>
                <a:cs typeface="Arial" panose="020B0604020202020204"/>
              </a:rPr>
              <a:t>EMOCIONALES</a:t>
            </a:r>
            <a:endParaRPr lang="es-ES" sz="1800" b="1" kern="1200" dirty="0">
              <a:solidFill>
                <a:schemeClr val="bg1"/>
              </a:solidFill>
              <a:latin typeface="Arial" panose="020B0604020202020204"/>
              <a:cs typeface="Arial" panose="020B0604020202020204"/>
            </a:endParaRPr>
          </a:p>
        </p:txBody>
      </p:sp>
      <p:sp>
        <p:nvSpPr>
          <p:cNvPr id="4" name="4 Explosión 1">
            <a:extLst>
              <a:ext uri="{FF2B5EF4-FFF2-40B4-BE49-F238E27FC236}">
                <a16:creationId xmlns:a16="http://schemas.microsoft.com/office/drawing/2014/main" id="{8C40F571-853C-7441-9F5C-FA0250FBBD09}"/>
              </a:ext>
            </a:extLst>
          </p:cNvPr>
          <p:cNvSpPr/>
          <p:nvPr/>
        </p:nvSpPr>
        <p:spPr>
          <a:xfrm>
            <a:off x="2743354" y="2969781"/>
            <a:ext cx="4691921" cy="2893103"/>
          </a:xfrm>
          <a:prstGeom prst="irregularSeal1">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600" dirty="0">
                <a:latin typeface="Arial" panose="020B0604020202020204"/>
                <a:cs typeface="Arial" panose="020B0604020202020204"/>
              </a:rPr>
              <a:t>CLAVE EN PERSONAS MAYORES</a:t>
            </a:r>
          </a:p>
        </p:txBody>
      </p:sp>
      <p:sp>
        <p:nvSpPr>
          <p:cNvPr id="6" name="6 CuadroTexto">
            <a:extLst>
              <a:ext uri="{FF2B5EF4-FFF2-40B4-BE49-F238E27FC236}">
                <a16:creationId xmlns:a16="http://schemas.microsoft.com/office/drawing/2014/main" id="{8BAF02FA-C5C7-211A-0002-0E99EEBFEA51}"/>
              </a:ext>
            </a:extLst>
          </p:cNvPr>
          <p:cNvSpPr txBox="1"/>
          <p:nvPr/>
        </p:nvSpPr>
        <p:spPr>
          <a:xfrm>
            <a:off x="1617784" y="2182714"/>
            <a:ext cx="6225242" cy="646331"/>
          </a:xfrm>
          <a:prstGeom prst="rect">
            <a:avLst/>
          </a:prstGeom>
          <a:noFill/>
        </p:spPr>
        <p:txBody>
          <a:bodyPr wrap="square" rtlCol="0">
            <a:spAutoFit/>
          </a:bodyPr>
          <a:lstStyle/>
          <a:p>
            <a:pPr algn="ctr"/>
            <a:r>
              <a:rPr lang="es-ES" sz="1800" dirty="0">
                <a:solidFill>
                  <a:schemeClr val="bg1"/>
                </a:solidFill>
                <a:latin typeface="Arial" panose="020B0604020202020204"/>
                <a:cs typeface="Arial" panose="020B0604020202020204"/>
              </a:rPr>
              <a:t>Emociones, estados de ánimo, sentimientos</a:t>
            </a:r>
          </a:p>
          <a:p>
            <a:pPr algn="ctr"/>
            <a:r>
              <a:rPr lang="es-ES" sz="1800" dirty="0">
                <a:solidFill>
                  <a:schemeClr val="bg1"/>
                </a:solidFill>
                <a:latin typeface="Arial" panose="020B0604020202020204"/>
                <a:cs typeface="Arial" panose="020B0604020202020204"/>
              </a:rPr>
              <a:t> </a:t>
            </a:r>
            <a:r>
              <a:rPr lang="es-ES" sz="1800" b="1" dirty="0">
                <a:solidFill>
                  <a:schemeClr val="bg1"/>
                </a:solidFill>
                <a:latin typeface="Arial" panose="020B0604020202020204"/>
                <a:cs typeface="Arial" panose="020B0604020202020204"/>
              </a:rPr>
              <a:t>MUY CAMBIANTES o QUE PERDURAN EN EL TIEMPO</a:t>
            </a:r>
          </a:p>
        </p:txBody>
      </p:sp>
    </p:spTree>
    <p:extLst>
      <p:ext uri="{BB962C8B-B14F-4D97-AF65-F5344CB8AC3E}">
        <p14:creationId xmlns:p14="http://schemas.microsoft.com/office/powerpoint/2010/main" val="3797678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a:t>
            </a:r>
            <a:r>
              <a:rPr lang="es-ES" sz="1800" b="1" dirty="0">
                <a:solidFill>
                  <a:schemeClr val="bg1"/>
                </a:solidFill>
                <a:latin typeface="Arial" panose="020B0604020202020204"/>
                <a:cs typeface="Arial" panose="020B0604020202020204"/>
              </a:rPr>
              <a:t>EMOCIONALES</a:t>
            </a:r>
            <a:endParaRPr lang="es-ES" sz="1800" b="1" kern="1200" dirty="0">
              <a:solidFill>
                <a:schemeClr val="bg1"/>
              </a:solidFill>
              <a:latin typeface="Arial" panose="020B0604020202020204"/>
              <a:cs typeface="Arial" panose="020B0604020202020204"/>
            </a:endParaRPr>
          </a:p>
        </p:txBody>
      </p:sp>
      <p:pic>
        <p:nvPicPr>
          <p:cNvPr id="2" name="10 Imagen">
            <a:extLst>
              <a:ext uri="{FF2B5EF4-FFF2-40B4-BE49-F238E27FC236}">
                <a16:creationId xmlns:a16="http://schemas.microsoft.com/office/drawing/2014/main" id="{963EB056-F3A0-4172-5DEA-4596718EA212}"/>
              </a:ext>
            </a:extLst>
          </p:cNvPr>
          <p:cNvPicPr/>
          <p:nvPr/>
        </p:nvPicPr>
        <p:blipFill>
          <a:blip r:embed="rId7"/>
          <a:srcRect l="19718" t="20702" r="23534" b="30825"/>
          <a:stretch>
            <a:fillRect/>
          </a:stretch>
        </p:blipFill>
        <p:spPr bwMode="auto">
          <a:xfrm>
            <a:off x="1288748" y="2042550"/>
            <a:ext cx="7403228" cy="3548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9 CuadroTexto">
            <a:extLst>
              <a:ext uri="{FF2B5EF4-FFF2-40B4-BE49-F238E27FC236}">
                <a16:creationId xmlns:a16="http://schemas.microsoft.com/office/drawing/2014/main" id="{830470B1-9840-E0FC-5FAF-3AB4709A8E9B}"/>
              </a:ext>
            </a:extLst>
          </p:cNvPr>
          <p:cNvSpPr txBox="1"/>
          <p:nvPr/>
        </p:nvSpPr>
        <p:spPr>
          <a:xfrm>
            <a:off x="3761168" y="5794398"/>
            <a:ext cx="2458387" cy="338554"/>
          </a:xfrm>
          <a:prstGeom prst="rect">
            <a:avLst/>
          </a:prstGeom>
          <a:noFill/>
        </p:spPr>
        <p:txBody>
          <a:bodyPr wrap="square" rtlCol="0">
            <a:spAutoFit/>
          </a:bodyPr>
          <a:lstStyle/>
          <a:p>
            <a:pPr algn="ctr"/>
            <a:r>
              <a:rPr lang="es-ES" sz="1600" b="1" dirty="0">
                <a:solidFill>
                  <a:schemeClr val="bg1"/>
                </a:solidFill>
                <a:latin typeface="Arial" panose="020B0604020202020204"/>
                <a:cs typeface="Arial" panose="020B0604020202020204"/>
              </a:rPr>
              <a:t>SF-12, 1996</a:t>
            </a:r>
          </a:p>
        </p:txBody>
      </p:sp>
    </p:spTree>
    <p:extLst>
      <p:ext uri="{BB962C8B-B14F-4D97-AF65-F5344CB8AC3E}">
        <p14:creationId xmlns:p14="http://schemas.microsoft.com/office/powerpoint/2010/main" val="45460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a:t>
            </a:r>
            <a:r>
              <a:rPr lang="es-ES" sz="1800" b="1" dirty="0">
                <a:solidFill>
                  <a:schemeClr val="bg1"/>
                </a:solidFill>
                <a:latin typeface="Arial" panose="020B0604020202020204"/>
                <a:cs typeface="Arial" panose="020B0604020202020204"/>
              </a:rPr>
              <a:t>EMOCIONALES</a:t>
            </a:r>
            <a:endParaRPr lang="es-ES" sz="1800" b="1" kern="1200" dirty="0">
              <a:solidFill>
                <a:schemeClr val="bg1"/>
              </a:solidFill>
              <a:latin typeface="Arial" panose="020B0604020202020204"/>
              <a:cs typeface="Arial" panose="020B0604020202020204"/>
            </a:endParaRPr>
          </a:p>
        </p:txBody>
      </p:sp>
      <p:pic>
        <p:nvPicPr>
          <p:cNvPr id="4" name="6 Imagen">
            <a:extLst>
              <a:ext uri="{FF2B5EF4-FFF2-40B4-BE49-F238E27FC236}">
                <a16:creationId xmlns:a16="http://schemas.microsoft.com/office/drawing/2014/main" id="{CD2C2FA8-227B-4AB0-BFDF-F876E286115B}"/>
              </a:ext>
            </a:extLst>
          </p:cNvPr>
          <p:cNvPicPr/>
          <p:nvPr/>
        </p:nvPicPr>
        <p:blipFill>
          <a:blip r:embed="rId7"/>
          <a:srcRect l="23457" t="24451" r="28924" b="7210"/>
          <a:stretch>
            <a:fillRect/>
          </a:stretch>
        </p:blipFill>
        <p:spPr bwMode="auto">
          <a:xfrm>
            <a:off x="2339327" y="1808940"/>
            <a:ext cx="5302067" cy="3985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9 CuadroTexto">
            <a:extLst>
              <a:ext uri="{FF2B5EF4-FFF2-40B4-BE49-F238E27FC236}">
                <a16:creationId xmlns:a16="http://schemas.microsoft.com/office/drawing/2014/main" id="{830470B1-9840-E0FC-5FAF-3AB4709A8E9B}"/>
              </a:ext>
            </a:extLst>
          </p:cNvPr>
          <p:cNvSpPr txBox="1"/>
          <p:nvPr/>
        </p:nvSpPr>
        <p:spPr>
          <a:xfrm>
            <a:off x="3761166" y="5868245"/>
            <a:ext cx="2458387" cy="307777"/>
          </a:xfrm>
          <a:prstGeom prst="rect">
            <a:avLst/>
          </a:prstGeom>
          <a:noFill/>
        </p:spPr>
        <p:txBody>
          <a:bodyPr wrap="square" rtlCol="0">
            <a:spAutoFit/>
          </a:bodyPr>
          <a:lstStyle/>
          <a:p>
            <a:pPr algn="ctr"/>
            <a:r>
              <a:rPr lang="es-ES" sz="1400" b="1" dirty="0">
                <a:solidFill>
                  <a:schemeClr val="bg1"/>
                </a:solidFill>
                <a:latin typeface="Arial" panose="020B0604020202020204"/>
                <a:cs typeface="Arial" panose="020B0604020202020204"/>
              </a:rPr>
              <a:t>Test de Rosenberg, 1965</a:t>
            </a:r>
          </a:p>
        </p:txBody>
      </p:sp>
    </p:spTree>
    <p:extLst>
      <p:ext uri="{BB962C8B-B14F-4D97-AF65-F5344CB8AC3E}">
        <p14:creationId xmlns:p14="http://schemas.microsoft.com/office/powerpoint/2010/main" val="2988032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a:t>
            </a:r>
            <a:r>
              <a:rPr lang="es-ES" sz="1800" b="1" dirty="0">
                <a:solidFill>
                  <a:schemeClr val="bg1"/>
                </a:solidFill>
                <a:latin typeface="Arial" panose="020B0604020202020204"/>
                <a:cs typeface="Arial" panose="020B0604020202020204"/>
              </a:rPr>
              <a:t>EMOCIONALES</a:t>
            </a:r>
            <a:endParaRPr lang="es-ES" sz="1800" b="1" kern="1200" dirty="0">
              <a:solidFill>
                <a:schemeClr val="bg1"/>
              </a:solidFill>
              <a:latin typeface="Arial" panose="020B0604020202020204"/>
              <a:cs typeface="Arial" panose="020B0604020202020204"/>
            </a:endParaRPr>
          </a:p>
        </p:txBody>
      </p:sp>
      <p:pic>
        <p:nvPicPr>
          <p:cNvPr id="2" name="7 Imagen">
            <a:extLst>
              <a:ext uri="{FF2B5EF4-FFF2-40B4-BE49-F238E27FC236}">
                <a16:creationId xmlns:a16="http://schemas.microsoft.com/office/drawing/2014/main" id="{5C0D8CC9-65A6-CE3A-866E-868BD97D789B}"/>
              </a:ext>
            </a:extLst>
          </p:cNvPr>
          <p:cNvPicPr/>
          <p:nvPr/>
        </p:nvPicPr>
        <p:blipFill>
          <a:blip r:embed="rId7"/>
          <a:srcRect l="23810" t="26019" r="28748" b="18495"/>
          <a:stretch>
            <a:fillRect/>
          </a:stretch>
        </p:blipFill>
        <p:spPr bwMode="auto">
          <a:xfrm>
            <a:off x="2225766" y="1707339"/>
            <a:ext cx="5302067" cy="4059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9 CuadroTexto">
            <a:extLst>
              <a:ext uri="{FF2B5EF4-FFF2-40B4-BE49-F238E27FC236}">
                <a16:creationId xmlns:a16="http://schemas.microsoft.com/office/drawing/2014/main" id="{C1781051-AE26-68CA-E2AE-B10918C39465}"/>
              </a:ext>
            </a:extLst>
          </p:cNvPr>
          <p:cNvSpPr txBox="1"/>
          <p:nvPr/>
        </p:nvSpPr>
        <p:spPr>
          <a:xfrm>
            <a:off x="3629464" y="5868245"/>
            <a:ext cx="2458387" cy="338554"/>
          </a:xfrm>
          <a:prstGeom prst="rect">
            <a:avLst/>
          </a:prstGeom>
          <a:noFill/>
        </p:spPr>
        <p:txBody>
          <a:bodyPr wrap="square" rtlCol="0">
            <a:spAutoFit/>
          </a:bodyPr>
          <a:lstStyle/>
          <a:p>
            <a:pPr algn="ctr"/>
            <a:r>
              <a:rPr lang="es-ES" sz="1600" b="1" dirty="0">
                <a:solidFill>
                  <a:schemeClr val="bg1"/>
                </a:solidFill>
                <a:latin typeface="Arial" panose="020B0604020202020204"/>
                <a:cs typeface="Arial" panose="020B0604020202020204"/>
              </a:rPr>
              <a:t>LOT-R, 1994</a:t>
            </a:r>
          </a:p>
        </p:txBody>
      </p:sp>
    </p:spTree>
    <p:extLst>
      <p:ext uri="{BB962C8B-B14F-4D97-AF65-F5344CB8AC3E}">
        <p14:creationId xmlns:p14="http://schemas.microsoft.com/office/powerpoint/2010/main" val="777368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a:t>
            </a:r>
            <a:r>
              <a:rPr lang="es-ES" sz="1800" b="1" dirty="0">
                <a:solidFill>
                  <a:schemeClr val="bg1"/>
                </a:solidFill>
                <a:latin typeface="Arial" panose="020B0604020202020204"/>
                <a:cs typeface="Arial" panose="020B0604020202020204"/>
              </a:rPr>
              <a:t>EMOCIONALES</a:t>
            </a:r>
            <a:endParaRPr lang="es-ES" sz="1800" b="1" kern="1200" dirty="0">
              <a:solidFill>
                <a:schemeClr val="bg1"/>
              </a:solidFill>
              <a:latin typeface="Arial" panose="020B0604020202020204"/>
              <a:cs typeface="Arial" panose="020B0604020202020204"/>
            </a:endParaRPr>
          </a:p>
        </p:txBody>
      </p:sp>
      <p:pic>
        <p:nvPicPr>
          <p:cNvPr id="3" name="10 Imagen">
            <a:extLst>
              <a:ext uri="{FF2B5EF4-FFF2-40B4-BE49-F238E27FC236}">
                <a16:creationId xmlns:a16="http://schemas.microsoft.com/office/drawing/2014/main" id="{00C60544-E535-76B1-C146-3BF8C2AECB3B}"/>
              </a:ext>
            </a:extLst>
          </p:cNvPr>
          <p:cNvPicPr/>
          <p:nvPr/>
        </p:nvPicPr>
        <p:blipFill>
          <a:blip r:embed="rId7"/>
          <a:srcRect l="11111" t="20376" r="8466" b="24138"/>
          <a:stretch>
            <a:fillRect/>
          </a:stretch>
        </p:blipFill>
        <p:spPr bwMode="auto">
          <a:xfrm>
            <a:off x="1076408" y="1775817"/>
            <a:ext cx="7827908" cy="39908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9 CuadroTexto">
            <a:extLst>
              <a:ext uri="{FF2B5EF4-FFF2-40B4-BE49-F238E27FC236}">
                <a16:creationId xmlns:a16="http://schemas.microsoft.com/office/drawing/2014/main" id="{20AC85FF-FB27-19D0-1E42-322ABA48373C}"/>
              </a:ext>
            </a:extLst>
          </p:cNvPr>
          <p:cNvSpPr txBox="1"/>
          <p:nvPr/>
        </p:nvSpPr>
        <p:spPr>
          <a:xfrm>
            <a:off x="3596723" y="5848584"/>
            <a:ext cx="2458387" cy="338554"/>
          </a:xfrm>
          <a:prstGeom prst="rect">
            <a:avLst/>
          </a:prstGeom>
          <a:noFill/>
        </p:spPr>
        <p:txBody>
          <a:bodyPr wrap="square" rtlCol="0">
            <a:spAutoFit/>
          </a:bodyPr>
          <a:lstStyle/>
          <a:p>
            <a:pPr algn="ctr"/>
            <a:r>
              <a:rPr lang="es-ES" sz="1600" b="1" dirty="0">
                <a:solidFill>
                  <a:schemeClr val="bg1"/>
                </a:solidFill>
                <a:latin typeface="Arial" panose="020B0604020202020204"/>
                <a:cs typeface="Arial" panose="020B0604020202020204"/>
              </a:rPr>
              <a:t>HAD, 1983</a:t>
            </a:r>
          </a:p>
        </p:txBody>
      </p:sp>
    </p:spTree>
    <p:extLst>
      <p:ext uri="{BB962C8B-B14F-4D97-AF65-F5344CB8AC3E}">
        <p14:creationId xmlns:p14="http://schemas.microsoft.com/office/powerpoint/2010/main" val="2696297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a:t>
            </a:r>
            <a:r>
              <a:rPr lang="es-ES" sz="1800" b="1" dirty="0">
                <a:solidFill>
                  <a:schemeClr val="bg1"/>
                </a:solidFill>
                <a:latin typeface="Arial" panose="020B0604020202020204"/>
                <a:cs typeface="Arial" panose="020B0604020202020204"/>
              </a:rPr>
              <a:t>EMOCIONALES</a:t>
            </a:r>
            <a:endParaRPr lang="es-ES" sz="1800" b="1" kern="1200" dirty="0">
              <a:solidFill>
                <a:schemeClr val="bg1"/>
              </a:solidFill>
              <a:latin typeface="Arial" panose="020B0604020202020204"/>
              <a:cs typeface="Arial" panose="020B0604020202020204"/>
            </a:endParaRPr>
          </a:p>
        </p:txBody>
      </p:sp>
      <p:sp>
        <p:nvSpPr>
          <p:cNvPr id="2" name="5 CuadroTexto">
            <a:extLst>
              <a:ext uri="{FF2B5EF4-FFF2-40B4-BE49-F238E27FC236}">
                <a16:creationId xmlns:a16="http://schemas.microsoft.com/office/drawing/2014/main" id="{F1FA672B-39B3-9865-E618-F4D1AF3635F1}"/>
              </a:ext>
            </a:extLst>
          </p:cNvPr>
          <p:cNvSpPr txBox="1"/>
          <p:nvPr/>
        </p:nvSpPr>
        <p:spPr>
          <a:xfrm>
            <a:off x="988697" y="1860330"/>
            <a:ext cx="7776205" cy="3255507"/>
          </a:xfrm>
          <a:prstGeom prst="rect">
            <a:avLst/>
          </a:prstGeom>
          <a:noFill/>
        </p:spPr>
        <p:txBody>
          <a:bodyPr wrap="square" rtlCol="0">
            <a:spAutoFit/>
          </a:bodyPr>
          <a:lstStyle/>
          <a:p>
            <a:pPr lvl="0" algn="ctr">
              <a:lnSpc>
                <a:spcPct val="150000"/>
              </a:lnSpc>
            </a:pPr>
            <a:r>
              <a:rPr lang="es-ES" sz="2400" b="1" dirty="0">
                <a:solidFill>
                  <a:schemeClr val="bg1"/>
                </a:solidFill>
                <a:latin typeface="Arial" panose="020B0604020202020204"/>
                <a:cs typeface="Arial" panose="020B0604020202020204"/>
              </a:rPr>
              <a:t>A TENER MUY EN CUENTA:</a:t>
            </a:r>
          </a:p>
          <a:p>
            <a:pPr lvl="0" algn="ctr">
              <a:lnSpc>
                <a:spcPct val="150000"/>
              </a:lnSpc>
            </a:pPr>
            <a:endParaRPr lang="es-ES" sz="2000" b="1" dirty="0">
              <a:solidFill>
                <a:schemeClr val="bg1"/>
              </a:solidFill>
              <a:latin typeface="Arial" panose="020B0604020202020204"/>
              <a:cs typeface="Arial" panose="020B0604020202020204"/>
            </a:endParaRPr>
          </a:p>
          <a:p>
            <a:pPr lvl="0" algn="just">
              <a:lnSpc>
                <a:spcPct val="150000"/>
              </a:lnSpc>
              <a:buFont typeface="Wingdings" pitchFamily="2" charset="2"/>
              <a:buChar char="à"/>
            </a:pPr>
            <a:r>
              <a:rPr lang="es-ES" sz="2400" dirty="0">
                <a:solidFill>
                  <a:schemeClr val="bg1"/>
                </a:solidFill>
                <a:latin typeface="Arial" panose="020B0604020202020204"/>
                <a:cs typeface="Arial" panose="020B0604020202020204"/>
              </a:rPr>
              <a:t>Puntuaciones de referencia en otros contextos y poblaciones.</a:t>
            </a:r>
          </a:p>
          <a:p>
            <a:pPr lvl="0" algn="just">
              <a:lnSpc>
                <a:spcPct val="150000"/>
              </a:lnSpc>
              <a:buFont typeface="Wingdings" pitchFamily="2" charset="2"/>
              <a:buChar char="à"/>
            </a:pPr>
            <a:r>
              <a:rPr lang="es-ES" sz="2400" dirty="0">
                <a:solidFill>
                  <a:schemeClr val="bg1"/>
                </a:solidFill>
                <a:latin typeface="Arial" panose="020B0604020202020204"/>
                <a:cs typeface="Arial" panose="020B0604020202020204"/>
              </a:rPr>
              <a:t> Capacitación para poder evaluar a una persona. Trabajo interdisciplinar.</a:t>
            </a:r>
            <a:endParaRPr lang="es-ES" sz="2400" b="1" dirty="0">
              <a:solidFill>
                <a:schemeClr val="bg1"/>
              </a:solidFill>
              <a:latin typeface="Arial" panose="020B0604020202020204"/>
              <a:cs typeface="Arial" panose="020B0604020202020204"/>
            </a:endParaRPr>
          </a:p>
        </p:txBody>
      </p:sp>
    </p:spTree>
    <p:extLst>
      <p:ext uri="{BB962C8B-B14F-4D97-AF65-F5344CB8AC3E}">
        <p14:creationId xmlns:p14="http://schemas.microsoft.com/office/powerpoint/2010/main" val="338948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PRIMEROS PASOS: VALORACIÓN DE LA PERSONA MAYOR</a:t>
            </a:r>
            <a:endParaRPr lang="es-ES" b="1" kern="1200" dirty="0">
              <a:solidFill>
                <a:schemeClr val="bg1"/>
              </a:solidFill>
              <a:latin typeface="Arial Black" panose="020B0A04020102020204" pitchFamily="34" charset="0"/>
              <a:cs typeface="Arial" panose="020B0604020202020204" pitchFamily="34" charset="0"/>
            </a:endParaRPr>
          </a:p>
        </p:txBody>
      </p:sp>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272471" y="1371593"/>
            <a:ext cx="3435782"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kern="1200" dirty="0">
                <a:solidFill>
                  <a:schemeClr val="bg1"/>
                </a:solidFill>
                <a:latin typeface="Arial" panose="020B0604020202020204"/>
                <a:cs typeface="Arial" panose="020B0604020202020204"/>
              </a:rPr>
              <a:t>ASPECTOS </a:t>
            </a:r>
            <a:r>
              <a:rPr lang="es-ES" sz="1800" b="1" dirty="0">
                <a:solidFill>
                  <a:schemeClr val="bg1"/>
                </a:solidFill>
                <a:latin typeface="Arial" panose="020B0604020202020204"/>
                <a:cs typeface="Arial" panose="020B0604020202020204"/>
              </a:rPr>
              <a:t>EMOCIONALES</a:t>
            </a:r>
            <a:endParaRPr lang="es-ES" sz="1800" b="1" kern="1200" dirty="0">
              <a:solidFill>
                <a:schemeClr val="bg1"/>
              </a:solidFill>
              <a:latin typeface="Arial" panose="020B0604020202020204"/>
              <a:cs typeface="Arial" panose="020B0604020202020204"/>
            </a:endParaRPr>
          </a:p>
        </p:txBody>
      </p:sp>
      <p:sp>
        <p:nvSpPr>
          <p:cNvPr id="2" name="5 CuadroTexto">
            <a:extLst>
              <a:ext uri="{FF2B5EF4-FFF2-40B4-BE49-F238E27FC236}">
                <a16:creationId xmlns:a16="http://schemas.microsoft.com/office/drawing/2014/main" id="{F1FA672B-39B3-9865-E618-F4D1AF3635F1}"/>
              </a:ext>
            </a:extLst>
          </p:cNvPr>
          <p:cNvSpPr txBox="1"/>
          <p:nvPr/>
        </p:nvSpPr>
        <p:spPr>
          <a:xfrm>
            <a:off x="1019708" y="1761164"/>
            <a:ext cx="7776205" cy="577850"/>
          </a:xfrm>
          <a:prstGeom prst="rect">
            <a:avLst/>
          </a:prstGeom>
          <a:noFill/>
        </p:spPr>
        <p:txBody>
          <a:bodyPr wrap="square" rtlCol="0">
            <a:spAutoFit/>
          </a:bodyPr>
          <a:lstStyle/>
          <a:p>
            <a:pPr lvl="0" algn="ctr">
              <a:lnSpc>
                <a:spcPct val="150000"/>
              </a:lnSpc>
            </a:pPr>
            <a:r>
              <a:rPr lang="es-ES" sz="2400" b="1" dirty="0">
                <a:solidFill>
                  <a:schemeClr val="bg1"/>
                </a:solidFill>
                <a:latin typeface="Arial" panose="020B0604020202020204"/>
                <a:cs typeface="Arial" panose="020B0604020202020204"/>
              </a:rPr>
              <a:t>A TENER MUY EN CUENTA:</a:t>
            </a:r>
          </a:p>
        </p:txBody>
      </p:sp>
      <p:pic>
        <p:nvPicPr>
          <p:cNvPr id="3" name="Imagen 2">
            <a:extLst>
              <a:ext uri="{FF2B5EF4-FFF2-40B4-BE49-F238E27FC236}">
                <a16:creationId xmlns:a16="http://schemas.microsoft.com/office/drawing/2014/main" id="{7563804E-48F6-8D84-0DF8-0AD82C3BAD76}"/>
              </a:ext>
            </a:extLst>
          </p:cNvPr>
          <p:cNvPicPr>
            <a:picLocks noChangeAspect="1"/>
          </p:cNvPicPr>
          <p:nvPr/>
        </p:nvPicPr>
        <p:blipFill>
          <a:blip r:embed="rId7"/>
          <a:srcRect t="7348" b="15447"/>
          <a:stretch>
            <a:fillRect/>
          </a:stretch>
        </p:blipFill>
        <p:spPr>
          <a:xfrm>
            <a:off x="1653324" y="2523873"/>
            <a:ext cx="6674075" cy="3361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38191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Picture 2">
            <a:extLst>
              <a:ext uri="{FF2B5EF4-FFF2-40B4-BE49-F238E27FC236}">
                <a16:creationId xmlns:a16="http://schemas.microsoft.com/office/drawing/2014/main" id="{0368912B-FFA9-BA45-94A9-DD55E750AF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1418" y="660082"/>
            <a:ext cx="7610764" cy="5537833"/>
          </a:xfrm>
          <a:prstGeom prst="roundRect">
            <a:avLst>
              <a:gd name="adj" fmla="val 6497"/>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921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436321" y="767190"/>
            <a:ext cx="8880957"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900" b="1" kern="1200" dirty="0">
                <a:solidFill>
                  <a:schemeClr val="bg1"/>
                </a:solidFill>
                <a:latin typeface="Arial Black" panose="020B0A04020102020204" pitchFamily="34" charset="0"/>
                <a:cs typeface="Arial" panose="020B0604020202020204" pitchFamily="34" charset="0"/>
              </a:rPr>
              <a:t>CONSIDERACIONES DEL TÉCNICO DEPORTIVO/ENTRENADOR</a:t>
            </a:r>
          </a:p>
        </p:txBody>
      </p:sp>
      <p:sp>
        <p:nvSpPr>
          <p:cNvPr id="10" name="3 CuadroTexto">
            <a:extLst>
              <a:ext uri="{FF2B5EF4-FFF2-40B4-BE49-F238E27FC236}">
                <a16:creationId xmlns:a16="http://schemas.microsoft.com/office/drawing/2014/main" id="{F42FD229-ACF3-4BAE-0EE4-2650B6DD3D71}"/>
              </a:ext>
            </a:extLst>
          </p:cNvPr>
          <p:cNvSpPr txBox="1"/>
          <p:nvPr/>
        </p:nvSpPr>
        <p:spPr>
          <a:xfrm>
            <a:off x="611944" y="1212284"/>
            <a:ext cx="8488514" cy="5111656"/>
          </a:xfrm>
          <a:prstGeom prst="rect">
            <a:avLst/>
          </a:prstGeom>
          <a:noFill/>
        </p:spPr>
        <p:txBody>
          <a:bodyPr wrap="square" rtlCol="0">
            <a:spAutoFit/>
          </a:bodyPr>
          <a:lstStyle/>
          <a:p>
            <a:pPr algn="ctr"/>
            <a:r>
              <a:rPr lang="es-ES" sz="1800" b="1" dirty="0">
                <a:solidFill>
                  <a:schemeClr val="bg1"/>
                </a:solidFill>
                <a:latin typeface="Arial" panose="020B0604020202020204"/>
                <a:cs typeface="Arial" panose="020B0604020202020204"/>
              </a:rPr>
              <a:t>OBJETIVOS GENERALES DE LOS PROGRAMAS QUE SE DEBE PROPONER EL ENTRENADOR/ TÉCNICO DEPORTIVO:</a:t>
            </a:r>
          </a:p>
          <a:p>
            <a:pPr algn="ctr"/>
            <a:endParaRPr lang="es-ES" sz="1800" b="1" dirty="0">
              <a:solidFill>
                <a:schemeClr val="bg1"/>
              </a:solidFill>
              <a:latin typeface="Arial" panose="020B0604020202020204"/>
              <a:cs typeface="Arial" panose="020B0604020202020204"/>
            </a:endParaRPr>
          </a:p>
          <a:p>
            <a:pPr lvl="0" algn="just">
              <a:lnSpc>
                <a:spcPts val="3000"/>
              </a:lnSpc>
              <a:buFont typeface="Arial" pitchFamily="34" charset="0"/>
              <a:buChar char="•"/>
            </a:pPr>
            <a:r>
              <a:rPr lang="es-ES" sz="1800" dirty="0">
                <a:solidFill>
                  <a:schemeClr val="bg1"/>
                </a:solidFill>
                <a:latin typeface="Arial" panose="020B0604020202020204"/>
                <a:cs typeface="Arial" panose="020B0604020202020204"/>
              </a:rPr>
              <a:t> Mejorar y mantener la capacidad funcional, en función de su edad biológica.</a:t>
            </a:r>
          </a:p>
          <a:p>
            <a:pPr lvl="0" algn="just">
              <a:lnSpc>
                <a:spcPts val="3000"/>
              </a:lnSpc>
              <a:buFont typeface="Arial" pitchFamily="34" charset="0"/>
              <a:buChar char="•"/>
            </a:pPr>
            <a:r>
              <a:rPr lang="es-ES" sz="1800" dirty="0">
                <a:solidFill>
                  <a:schemeClr val="bg1"/>
                </a:solidFill>
                <a:latin typeface="Arial" panose="020B0604020202020204"/>
                <a:cs typeface="Arial" panose="020B0604020202020204"/>
              </a:rPr>
              <a:t> Enlentecer el proceso de envejecimiento, y hacerlo de forma diferente.</a:t>
            </a:r>
          </a:p>
          <a:p>
            <a:pPr lvl="0" algn="just">
              <a:lnSpc>
                <a:spcPts val="3000"/>
              </a:lnSpc>
              <a:buFont typeface="Arial" pitchFamily="34" charset="0"/>
              <a:buChar char="•"/>
            </a:pPr>
            <a:r>
              <a:rPr lang="es-ES" sz="1800" dirty="0">
                <a:solidFill>
                  <a:schemeClr val="bg1"/>
                </a:solidFill>
                <a:latin typeface="Arial" panose="020B0604020202020204"/>
                <a:cs typeface="Arial" panose="020B0604020202020204"/>
              </a:rPr>
              <a:t> Obtener placer y bienestar corporal y mental.</a:t>
            </a:r>
          </a:p>
          <a:p>
            <a:pPr lvl="0" algn="just">
              <a:lnSpc>
                <a:spcPts val="3000"/>
              </a:lnSpc>
              <a:buFont typeface="Arial" pitchFamily="34" charset="0"/>
              <a:buChar char="•"/>
            </a:pPr>
            <a:r>
              <a:rPr lang="es-ES" sz="1800" dirty="0">
                <a:solidFill>
                  <a:schemeClr val="bg1"/>
                </a:solidFill>
                <a:latin typeface="Arial" panose="020B0604020202020204"/>
                <a:cs typeface="Arial" panose="020B0604020202020204"/>
              </a:rPr>
              <a:t> Prevenir y coadyuvar en el tratamiento y rehabilitación de diversas enfermedades.</a:t>
            </a:r>
          </a:p>
          <a:p>
            <a:pPr lvl="0" algn="just">
              <a:lnSpc>
                <a:spcPts val="3000"/>
              </a:lnSpc>
              <a:buFont typeface="Arial" pitchFamily="34" charset="0"/>
              <a:buChar char="•"/>
            </a:pPr>
            <a:r>
              <a:rPr lang="es-ES" sz="1800" dirty="0">
                <a:solidFill>
                  <a:schemeClr val="bg1"/>
                </a:solidFill>
                <a:latin typeface="Arial" panose="020B0604020202020204"/>
                <a:cs typeface="Arial" panose="020B0604020202020204"/>
              </a:rPr>
              <a:t> Proporcionarles autonomía.</a:t>
            </a:r>
          </a:p>
          <a:p>
            <a:pPr lvl="0" algn="just">
              <a:lnSpc>
                <a:spcPts val="3000"/>
              </a:lnSpc>
              <a:buFont typeface="Arial" pitchFamily="34" charset="0"/>
              <a:buChar char="•"/>
            </a:pPr>
            <a:r>
              <a:rPr lang="es-ES" sz="1800" dirty="0">
                <a:solidFill>
                  <a:schemeClr val="bg1"/>
                </a:solidFill>
                <a:latin typeface="Arial" panose="020B0604020202020204"/>
                <a:cs typeface="Arial" panose="020B0604020202020204"/>
              </a:rPr>
              <a:t> Incrementar la adaptación psicológica y el conocimiento sobre la utilidad del ejercicio.</a:t>
            </a:r>
          </a:p>
          <a:p>
            <a:pPr lvl="0" algn="just">
              <a:lnSpc>
                <a:spcPts val="3000"/>
              </a:lnSpc>
              <a:buFont typeface="Arial" pitchFamily="34" charset="0"/>
              <a:buChar char="•"/>
            </a:pPr>
            <a:r>
              <a:rPr lang="es-ES" sz="1800" dirty="0">
                <a:solidFill>
                  <a:schemeClr val="bg1"/>
                </a:solidFill>
                <a:latin typeface="Arial" panose="020B0604020202020204"/>
                <a:cs typeface="Arial" panose="020B0604020202020204"/>
              </a:rPr>
              <a:t> Ocupar activamente su tiempo de ocio y ofrecerles la posibilidad de vivir de una forma más alegre y participativa.</a:t>
            </a:r>
          </a:p>
          <a:p>
            <a:pPr lvl="0" algn="just">
              <a:lnSpc>
                <a:spcPts val="3000"/>
              </a:lnSpc>
              <a:buFont typeface="Arial" pitchFamily="34" charset="0"/>
              <a:buChar char="•"/>
            </a:pPr>
            <a:r>
              <a:rPr lang="es-ES" sz="1800" dirty="0">
                <a:solidFill>
                  <a:schemeClr val="bg1"/>
                </a:solidFill>
                <a:latin typeface="Arial" panose="020B0604020202020204"/>
                <a:cs typeface="Arial" panose="020B0604020202020204"/>
              </a:rPr>
              <a:t> Favorecer la integración social.</a:t>
            </a:r>
            <a:endParaRPr lang="es-ES" dirty="0">
              <a:solidFill>
                <a:schemeClr val="bg1"/>
              </a:solidFill>
              <a:latin typeface="Arial" panose="020B0604020202020204"/>
              <a:cs typeface="Arial" panose="020B0604020202020204"/>
            </a:endParaRPr>
          </a:p>
        </p:txBody>
      </p:sp>
    </p:spTree>
    <p:extLst>
      <p:ext uri="{BB962C8B-B14F-4D97-AF65-F5344CB8AC3E}">
        <p14:creationId xmlns:p14="http://schemas.microsoft.com/office/powerpoint/2010/main" val="52383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subTnLst>
                                    <p:set>
                                      <p:cBhvr override="childStyle">
                                        <p:cTn dur="1" fill="hold" display="0" masterRel="nextClick" afterEffect="1"/>
                                        <p:tgtEl>
                                          <p:spTgt spid="10">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subTnLst>
                                    <p:set>
                                      <p:cBhvr override="childStyle">
                                        <p:cTn dur="1" fill="hold" display="0" masterRel="nextClick" afterEffect="1"/>
                                        <p:tgtEl>
                                          <p:spTgt spid="10">
                                            <p:txEl>
                                              <p:pRg st="2" end="2"/>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subTnLst>
                                    <p:set>
                                      <p:cBhvr override="childStyle">
                                        <p:cTn dur="1" fill="hold" display="0" masterRel="nextClick" afterEffect="1"/>
                                        <p:tgtEl>
                                          <p:spTgt spid="10">
                                            <p:txEl>
                                              <p:pRg st="3" end="3"/>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subTnLst>
                                    <p:set>
                                      <p:cBhvr override="childStyle">
                                        <p:cTn dur="1" fill="hold" display="0" masterRel="nextClick" afterEffect="1"/>
                                        <p:tgtEl>
                                          <p:spTgt spid="10">
                                            <p:txEl>
                                              <p:pRg st="4" end="4"/>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subTnLst>
                                    <p:set>
                                      <p:cBhvr override="childStyle">
                                        <p:cTn dur="1" fill="hold" display="0" masterRel="nextClick" afterEffect="1"/>
                                        <p:tgtEl>
                                          <p:spTgt spid="10">
                                            <p:txEl>
                                              <p:pRg st="5" end="5"/>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subTnLst>
                                    <p:set>
                                      <p:cBhvr override="childStyle">
                                        <p:cTn dur="1" fill="hold" display="0" masterRel="nextClick" afterEffect="1"/>
                                        <p:tgtEl>
                                          <p:spTgt spid="10">
                                            <p:txEl>
                                              <p:pRg st="6" end="6"/>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subTnLst>
                                    <p:set>
                                      <p:cBhvr override="childStyle">
                                        <p:cTn dur="1" fill="hold" display="0" masterRel="nextClick" afterEffect="1"/>
                                        <p:tgtEl>
                                          <p:spTgt spid="10">
                                            <p:txEl>
                                              <p:pRg st="7" end="7"/>
                                            </p:txEl>
                                          </p:spTgt>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subTnLst>
                                    <p:set>
                                      <p:cBhvr override="childStyle">
                                        <p:cTn dur="1" fill="hold" display="0" masterRel="nextClick" afterEffect="1"/>
                                        <p:tgtEl>
                                          <p:spTgt spid="10">
                                            <p:txEl>
                                              <p:pRg st="8" end="8"/>
                                            </p:txEl>
                                          </p:spTgt>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subTnLst>
                                    <p:set>
                                      <p:cBhvr override="childStyle">
                                        <p:cTn dur="1" fill="hold" display="0" masterRel="nextClick" afterEffect="1"/>
                                        <p:tgtEl>
                                          <p:spTgt spid="10">
                                            <p:txEl>
                                              <p:pRg st="9" end="9"/>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0" name="Imagen 9">
            <a:extLst>
              <a:ext uri="{FF2B5EF4-FFF2-40B4-BE49-F238E27FC236}">
                <a16:creationId xmlns:a16="http://schemas.microsoft.com/office/drawing/2014/main" id="{E8A127A7-AB2A-791F-7D9E-0E86C0AC79BD}"/>
              </a:ext>
            </a:extLst>
          </p:cNvPr>
          <p:cNvPicPr>
            <a:picLocks noChangeAspect="1"/>
          </p:cNvPicPr>
          <p:nvPr/>
        </p:nvPicPr>
        <p:blipFill rotWithShape="1">
          <a:blip r:embed="rId6">
            <a:duotone>
              <a:prstClr val="black"/>
              <a:schemeClr val="accent5">
                <a:tint val="45000"/>
                <a:satMod val="400000"/>
              </a:schemeClr>
            </a:duotone>
            <a:extLst>
              <a:ext uri="{28A0092B-C50C-407E-A947-70E740481C1C}">
                <a14:useLocalDpi xmlns:a14="http://schemas.microsoft.com/office/drawing/2010/main" val="0"/>
              </a:ext>
            </a:extLst>
          </a:blip>
          <a:srcRect b="4318"/>
          <a:stretch/>
        </p:blipFill>
        <p:spPr>
          <a:xfrm>
            <a:off x="3172221" y="1952629"/>
            <a:ext cx="932774" cy="3113442"/>
          </a:xfrm>
          <a:prstGeom prst="rect">
            <a:avLst/>
          </a:prstGeom>
          <a:effectLst>
            <a:outerShdw blurRad="63500" sx="102000" sy="102000" algn="ctr" rotWithShape="0">
              <a:prstClr val="black">
                <a:alpha val="40000"/>
              </a:prstClr>
            </a:outerShdw>
            <a:reflection blurRad="6350" stA="50000" endA="300" endPos="38500" dist="50800" dir="5400000" sy="-100000" algn="bl" rotWithShape="0"/>
          </a:effectLst>
        </p:spPr>
      </p:pic>
      <p:pic>
        <p:nvPicPr>
          <p:cNvPr id="15" name="Imagen 14">
            <a:extLst>
              <a:ext uri="{FF2B5EF4-FFF2-40B4-BE49-F238E27FC236}">
                <a16:creationId xmlns:a16="http://schemas.microsoft.com/office/drawing/2014/main" id="{9DDEADE2-203C-6BA1-5CE6-9CD6D0310ECD}"/>
              </a:ext>
            </a:extLst>
          </p:cNvPr>
          <p:cNvPicPr>
            <a:picLocks noChangeAspect="1"/>
          </p:cNvPicPr>
          <p:nvPr/>
        </p:nvPicPr>
        <p:blipFill rotWithShape="1">
          <a:blip r:embed="rId7">
            <a:duotone>
              <a:prstClr val="black"/>
              <a:schemeClr val="accent5">
                <a:tint val="45000"/>
                <a:satMod val="400000"/>
              </a:schemeClr>
            </a:duotone>
            <a:extLst>
              <a:ext uri="{28A0092B-C50C-407E-A947-70E740481C1C}">
                <a14:useLocalDpi xmlns:a14="http://schemas.microsoft.com/office/drawing/2010/main" val="0"/>
              </a:ext>
            </a:extLst>
          </a:blip>
          <a:srcRect b="-2226"/>
          <a:stretch/>
        </p:blipFill>
        <p:spPr>
          <a:xfrm>
            <a:off x="1527808" y="2112309"/>
            <a:ext cx="828286" cy="2953762"/>
          </a:xfrm>
          <a:prstGeom prst="rect">
            <a:avLst/>
          </a:prstGeom>
          <a:effectLst>
            <a:outerShdw blurRad="63500" sx="102000" sy="102000" algn="ctr" rotWithShape="0">
              <a:prstClr val="black">
                <a:alpha val="40000"/>
              </a:prstClr>
            </a:outerShdw>
            <a:reflection blurRad="6350" stA="50000" endA="300" endPos="38500" dist="50800" dir="5400000" sy="-100000" algn="bl" rotWithShape="0"/>
          </a:effectLst>
        </p:spPr>
      </p:pic>
      <p:pic>
        <p:nvPicPr>
          <p:cNvPr id="1034" name="Picture 10" descr="Heineken 330ml Unidad – Rosselot Sur Delivery – El Delivery de Coyhaique">
            <a:extLst>
              <a:ext uri="{FF2B5EF4-FFF2-40B4-BE49-F238E27FC236}">
                <a16:creationId xmlns:a16="http://schemas.microsoft.com/office/drawing/2014/main" id="{4AA78B81-A928-6CAE-CAAD-E16DE7A8AA4E}"/>
              </a:ext>
            </a:extLst>
          </p:cNvPr>
          <p:cNvPicPr>
            <a:picLocks noChangeAspect="1" noChangeArrowheads="1"/>
          </p:cNvPicPr>
          <p:nvPr/>
        </p:nvPicPr>
        <p:blipFill rotWithShape="1">
          <a:blip r:embed="rId8">
            <a:duotone>
              <a:prstClr val="black"/>
              <a:schemeClr val="accent5">
                <a:tint val="45000"/>
                <a:satMod val="400000"/>
              </a:schemeClr>
            </a:duotone>
            <a:extLst>
              <a:ext uri="{28A0092B-C50C-407E-A947-70E740481C1C}">
                <a14:useLocalDpi xmlns:a14="http://schemas.microsoft.com/office/drawing/2010/main" val="0"/>
              </a:ext>
            </a:extLst>
          </a:blip>
          <a:srcRect l="37090" t="8075" r="38179" b="7693"/>
          <a:stretch/>
        </p:blipFill>
        <p:spPr bwMode="auto">
          <a:xfrm>
            <a:off x="4907841" y="2047985"/>
            <a:ext cx="886113" cy="3018085"/>
          </a:xfrm>
          <a:prstGeom prst="rect">
            <a:avLst/>
          </a:prstGeom>
          <a:noFill/>
          <a:effectLst>
            <a:outerShdw blurRad="63500" sx="102000" sy="102000" algn="ctr" rotWithShape="0">
              <a:prstClr val="black">
                <a:alpha val="40000"/>
              </a:prstClr>
            </a:outerShdw>
            <a:reflection blurRad="6350" stA="50000" endA="300" endPos="385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2D16623C-643A-F4CB-E7A0-CAA5F6E43EB8}"/>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6687535" y="2176631"/>
            <a:ext cx="1233657" cy="2889440"/>
          </a:xfrm>
          <a:prstGeom prst="rect">
            <a:avLst/>
          </a:prstGeom>
          <a:effectLst>
            <a:outerShdw blurRad="63500" sx="102000" sy="102000" algn="ctr" rotWithShape="0">
              <a:prstClr val="black">
                <a:alpha val="40000"/>
              </a:prstClr>
            </a:outerShdw>
            <a:reflection blurRad="6350" stA="50000" endA="300" endPos="38500" dist="50800" dir="5400000" sy="-100000" algn="bl" rotWithShape="0"/>
          </a:effectLst>
        </p:spPr>
      </p:pic>
      <p:sp>
        <p:nvSpPr>
          <p:cNvPr id="18" name="CuadroTexto 17">
            <a:extLst>
              <a:ext uri="{FF2B5EF4-FFF2-40B4-BE49-F238E27FC236}">
                <a16:creationId xmlns:a16="http://schemas.microsoft.com/office/drawing/2014/main" id="{F872D917-4104-2836-7C18-B181D9E54F1A}"/>
              </a:ext>
            </a:extLst>
          </p:cNvPr>
          <p:cNvSpPr txBox="1"/>
          <p:nvPr/>
        </p:nvSpPr>
        <p:spPr>
          <a:xfrm>
            <a:off x="2238877" y="903862"/>
            <a:ext cx="5065485"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LA VIDA RESUMIDA EN 4 ETAPAS</a:t>
            </a:r>
          </a:p>
        </p:txBody>
      </p:sp>
      <p:sp>
        <p:nvSpPr>
          <p:cNvPr id="19" name="CuadroTexto 18">
            <a:extLst>
              <a:ext uri="{FF2B5EF4-FFF2-40B4-BE49-F238E27FC236}">
                <a16:creationId xmlns:a16="http://schemas.microsoft.com/office/drawing/2014/main" id="{6F69A88F-B2BE-E7DF-F058-2D01DB300D09}"/>
              </a:ext>
            </a:extLst>
          </p:cNvPr>
          <p:cNvSpPr txBox="1"/>
          <p:nvPr/>
        </p:nvSpPr>
        <p:spPr>
          <a:xfrm>
            <a:off x="1736045" y="1684096"/>
            <a:ext cx="469867"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1</a:t>
            </a:r>
          </a:p>
        </p:txBody>
      </p:sp>
      <p:sp>
        <p:nvSpPr>
          <p:cNvPr id="20" name="CuadroTexto 19">
            <a:extLst>
              <a:ext uri="{FF2B5EF4-FFF2-40B4-BE49-F238E27FC236}">
                <a16:creationId xmlns:a16="http://schemas.microsoft.com/office/drawing/2014/main" id="{84B5C8D4-29B7-D0AD-DE9D-0329B40702E1}"/>
              </a:ext>
            </a:extLst>
          </p:cNvPr>
          <p:cNvSpPr txBox="1"/>
          <p:nvPr/>
        </p:nvSpPr>
        <p:spPr>
          <a:xfrm>
            <a:off x="3402678" y="1715839"/>
            <a:ext cx="469867"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2</a:t>
            </a:r>
          </a:p>
        </p:txBody>
      </p:sp>
      <p:sp>
        <p:nvSpPr>
          <p:cNvPr id="21" name="CuadroTexto 20">
            <a:extLst>
              <a:ext uri="{FF2B5EF4-FFF2-40B4-BE49-F238E27FC236}">
                <a16:creationId xmlns:a16="http://schemas.microsoft.com/office/drawing/2014/main" id="{CCCB7EBC-02E0-5F48-09F1-A3A009550DB6}"/>
              </a:ext>
            </a:extLst>
          </p:cNvPr>
          <p:cNvSpPr txBox="1"/>
          <p:nvPr/>
        </p:nvSpPr>
        <p:spPr>
          <a:xfrm>
            <a:off x="5115963" y="1712199"/>
            <a:ext cx="469867"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3</a:t>
            </a:r>
          </a:p>
        </p:txBody>
      </p:sp>
      <p:sp>
        <p:nvSpPr>
          <p:cNvPr id="22" name="CuadroTexto 21">
            <a:extLst>
              <a:ext uri="{FF2B5EF4-FFF2-40B4-BE49-F238E27FC236}">
                <a16:creationId xmlns:a16="http://schemas.microsoft.com/office/drawing/2014/main" id="{D1A48198-7FDC-3EE3-76D1-B91544B9650C}"/>
              </a:ext>
            </a:extLst>
          </p:cNvPr>
          <p:cNvSpPr txBox="1"/>
          <p:nvPr/>
        </p:nvSpPr>
        <p:spPr>
          <a:xfrm>
            <a:off x="7069429" y="1749970"/>
            <a:ext cx="469867"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4</a:t>
            </a:r>
          </a:p>
        </p:txBody>
      </p:sp>
      <p:pic>
        <p:nvPicPr>
          <p:cNvPr id="23" name="Gráfico 22" descr="Flecha con curva ligera">
            <a:extLst>
              <a:ext uri="{FF2B5EF4-FFF2-40B4-BE49-F238E27FC236}">
                <a16:creationId xmlns:a16="http://schemas.microsoft.com/office/drawing/2014/main" id="{3F73585B-9A9A-E6FE-CFAE-E72009243A6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629270" y="3479800"/>
            <a:ext cx="364561" cy="364561"/>
          </a:xfrm>
          <a:prstGeom prst="rect">
            <a:avLst/>
          </a:prstGeom>
        </p:spPr>
      </p:pic>
      <p:pic>
        <p:nvPicPr>
          <p:cNvPr id="24" name="Gráfico 23" descr="Flecha con curva ligera">
            <a:extLst>
              <a:ext uri="{FF2B5EF4-FFF2-40B4-BE49-F238E27FC236}">
                <a16:creationId xmlns:a16="http://schemas.microsoft.com/office/drawing/2014/main" id="{C371DE03-2F0B-38F6-2C3D-6D4B6DE34BF0}"/>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378171" y="3479799"/>
            <a:ext cx="364561" cy="364561"/>
          </a:xfrm>
          <a:prstGeom prst="rect">
            <a:avLst/>
          </a:prstGeom>
        </p:spPr>
      </p:pic>
      <p:pic>
        <p:nvPicPr>
          <p:cNvPr id="25" name="Gráfico 24" descr="Flecha con curva ligera">
            <a:extLst>
              <a:ext uri="{FF2B5EF4-FFF2-40B4-BE49-F238E27FC236}">
                <a16:creationId xmlns:a16="http://schemas.microsoft.com/office/drawing/2014/main" id="{C87F8325-1B02-E8FC-97E0-705B0F3B798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058464" y="3512106"/>
            <a:ext cx="364561" cy="364561"/>
          </a:xfrm>
          <a:prstGeom prst="rect">
            <a:avLst/>
          </a:prstGeom>
        </p:spPr>
      </p:pic>
    </p:spTree>
    <p:extLst>
      <p:ext uri="{BB962C8B-B14F-4D97-AF65-F5344CB8AC3E}">
        <p14:creationId xmlns:p14="http://schemas.microsoft.com/office/powerpoint/2010/main" val="2867507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436321" y="767190"/>
            <a:ext cx="8880957"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900" b="1" kern="1200" dirty="0">
                <a:solidFill>
                  <a:schemeClr val="bg1"/>
                </a:solidFill>
                <a:latin typeface="Arial Black" panose="020B0A04020102020204" pitchFamily="34" charset="0"/>
                <a:cs typeface="Arial" panose="020B0604020202020204" pitchFamily="34" charset="0"/>
              </a:rPr>
              <a:t>CONSIDERACIONES DEL TÉCNICO DEPORTIVO/ENTRENADOR</a:t>
            </a:r>
          </a:p>
          <a:p>
            <a:pPr eaLnBrk="0" fontAlgn="base" hangingPunct="0">
              <a:lnSpc>
                <a:spcPct val="100000"/>
              </a:lnSpc>
              <a:spcBef>
                <a:spcPct val="0"/>
              </a:spcBef>
              <a:spcAft>
                <a:spcPct val="0"/>
              </a:spcAft>
              <a:defRPr/>
            </a:pPr>
            <a:endParaRPr lang="es-ES" sz="1900" kern="1200" dirty="0">
              <a:solidFill>
                <a:schemeClr val="bg1"/>
              </a:solidFill>
              <a:latin typeface="Arial" panose="020B0604020202020204"/>
              <a:cs typeface="Arial" panose="020B0604020202020204"/>
            </a:endParaRPr>
          </a:p>
          <a:p>
            <a:pPr eaLnBrk="0" fontAlgn="base" hangingPunct="0">
              <a:lnSpc>
                <a:spcPct val="100000"/>
              </a:lnSpc>
              <a:spcBef>
                <a:spcPct val="0"/>
              </a:spcBef>
              <a:spcAft>
                <a:spcPct val="0"/>
              </a:spcAft>
              <a:defRPr/>
            </a:pPr>
            <a:r>
              <a:rPr lang="es-ES" sz="1900" b="1" kern="1200" dirty="0">
                <a:solidFill>
                  <a:schemeClr val="bg1"/>
                </a:solidFill>
                <a:latin typeface="Arial" panose="020B0604020202020204"/>
                <a:cs typeface="Arial" panose="020B0604020202020204"/>
              </a:rPr>
              <a:t>¿CUÁL ES MI PAPEL EN EL GRUPO?</a:t>
            </a:r>
          </a:p>
        </p:txBody>
      </p:sp>
      <p:sp>
        <p:nvSpPr>
          <p:cNvPr id="10" name="3 CuadroTexto">
            <a:extLst>
              <a:ext uri="{FF2B5EF4-FFF2-40B4-BE49-F238E27FC236}">
                <a16:creationId xmlns:a16="http://schemas.microsoft.com/office/drawing/2014/main" id="{F42FD229-ACF3-4BAE-0EE4-2650B6DD3D71}"/>
              </a:ext>
            </a:extLst>
          </p:cNvPr>
          <p:cNvSpPr txBox="1"/>
          <p:nvPr/>
        </p:nvSpPr>
        <p:spPr>
          <a:xfrm>
            <a:off x="632542" y="1837070"/>
            <a:ext cx="8488514" cy="3970318"/>
          </a:xfrm>
          <a:prstGeom prst="rect">
            <a:avLst/>
          </a:prstGeom>
          <a:noFill/>
        </p:spPr>
        <p:txBody>
          <a:bodyPr wrap="square" rtlCol="0">
            <a:spAutoFit/>
          </a:bodyPr>
          <a:lstStyle/>
          <a:p>
            <a:pPr algn="just"/>
            <a:r>
              <a:rPr lang="es-ES" dirty="0">
                <a:solidFill>
                  <a:schemeClr val="bg1"/>
                </a:solidFill>
                <a:latin typeface="Arial" pitchFamily="34" charset="0"/>
                <a:cs typeface="Arial" pitchFamily="34" charset="0"/>
              </a:rPr>
              <a:t>El técnico es el responsable de que las sesiones se desarrollen de forma correcta y eficaz, que el grupo funcione, que cada componente asuma su papel y sea aceptado por los demás.</a:t>
            </a:r>
          </a:p>
          <a:p>
            <a:pPr algn="just"/>
            <a:endParaRPr lang="es-ES" dirty="0">
              <a:solidFill>
                <a:schemeClr val="bg1"/>
              </a:solidFill>
              <a:latin typeface="Arial" pitchFamily="34" charset="0"/>
              <a:cs typeface="Arial" pitchFamily="34" charset="0"/>
            </a:endParaRPr>
          </a:p>
          <a:p>
            <a:pPr algn="just" eaLnBrk="0" fontAlgn="base" hangingPunct="0">
              <a:spcBef>
                <a:spcPct val="0"/>
              </a:spcBef>
              <a:spcAft>
                <a:spcPct val="0"/>
              </a:spcAft>
              <a:defRPr/>
            </a:pPr>
            <a:r>
              <a:rPr lang="es-ES" b="1" dirty="0">
                <a:solidFill>
                  <a:schemeClr val="bg1"/>
                </a:solidFill>
                <a:latin typeface="Arial" pitchFamily="34" charset="0"/>
                <a:cs typeface="Arial" pitchFamily="34" charset="0"/>
              </a:rPr>
              <a:t>COMO ENTRENADOR Y TÉCNICO DEBES:</a:t>
            </a:r>
          </a:p>
          <a:p>
            <a:pPr algn="just" eaLnBrk="0" fontAlgn="base" hangingPunct="0">
              <a:spcBef>
                <a:spcPct val="0"/>
              </a:spcBef>
              <a:spcAft>
                <a:spcPct val="0"/>
              </a:spcAft>
              <a:defRPr/>
            </a:pPr>
            <a:endParaRPr lang="es-ES" dirty="0">
              <a:solidFill>
                <a:schemeClr val="bg1"/>
              </a:solidFill>
              <a:latin typeface="Arial" pitchFamily="34" charset="0"/>
              <a:cs typeface="Arial" pitchFamily="34" charset="0"/>
            </a:endParaRPr>
          </a:p>
          <a:p>
            <a:pPr algn="just" eaLnBrk="0" fontAlgn="base" hangingPunct="0">
              <a:spcBef>
                <a:spcPct val="0"/>
              </a:spcBef>
              <a:spcAft>
                <a:spcPct val="0"/>
              </a:spcAft>
              <a:defRPr/>
            </a:pPr>
            <a:r>
              <a:rPr lang="es-ES" dirty="0">
                <a:solidFill>
                  <a:schemeClr val="bg1"/>
                </a:solidFill>
                <a:latin typeface="Arial" pitchFamily="34" charset="0"/>
                <a:cs typeface="Arial" pitchFamily="34" charset="0"/>
              </a:rPr>
              <a:t>⇒ Estar constantemente atento y receptivo ante cada una de sus propuestas.</a:t>
            </a:r>
          </a:p>
          <a:p>
            <a:pPr algn="just" eaLnBrk="0" fontAlgn="base" hangingPunct="0">
              <a:spcBef>
                <a:spcPct val="0"/>
              </a:spcBef>
              <a:spcAft>
                <a:spcPct val="0"/>
              </a:spcAft>
              <a:defRPr/>
            </a:pPr>
            <a:r>
              <a:rPr lang="es-ES" dirty="0">
                <a:solidFill>
                  <a:schemeClr val="bg1"/>
                </a:solidFill>
                <a:latin typeface="Arial" pitchFamily="34" charset="0"/>
                <a:cs typeface="Arial" pitchFamily="34" charset="0"/>
              </a:rPr>
              <a:t>⇒ Dar confianza y seguridad al grupo.</a:t>
            </a:r>
          </a:p>
          <a:p>
            <a:pPr algn="just" eaLnBrk="0" fontAlgn="base" hangingPunct="0">
              <a:spcBef>
                <a:spcPct val="0"/>
              </a:spcBef>
              <a:spcAft>
                <a:spcPct val="0"/>
              </a:spcAft>
              <a:defRPr/>
            </a:pPr>
            <a:r>
              <a:rPr lang="es-ES" dirty="0">
                <a:solidFill>
                  <a:schemeClr val="bg1"/>
                </a:solidFill>
                <a:latin typeface="Arial" pitchFamily="34" charset="0"/>
                <a:cs typeface="Arial" pitchFamily="34" charset="0"/>
              </a:rPr>
              <a:t>⇒ Respetar el ritmo de cada uno.</a:t>
            </a:r>
          </a:p>
          <a:p>
            <a:pPr algn="just" eaLnBrk="0" fontAlgn="base" hangingPunct="0">
              <a:spcBef>
                <a:spcPct val="0"/>
              </a:spcBef>
              <a:spcAft>
                <a:spcPct val="0"/>
              </a:spcAft>
              <a:defRPr/>
            </a:pPr>
            <a:r>
              <a:rPr lang="es-ES" dirty="0">
                <a:solidFill>
                  <a:schemeClr val="bg1"/>
                </a:solidFill>
                <a:latin typeface="Arial" pitchFamily="34" charset="0"/>
                <a:cs typeface="Arial" pitchFamily="34" charset="0"/>
              </a:rPr>
              <a:t>⇒ Dirigir al grupo, pero sin llegar a mostrar una actitud “directiva”.</a:t>
            </a:r>
          </a:p>
          <a:p>
            <a:pPr algn="just" eaLnBrk="0" fontAlgn="base" hangingPunct="0">
              <a:spcBef>
                <a:spcPct val="0"/>
              </a:spcBef>
              <a:spcAft>
                <a:spcPct val="0"/>
              </a:spcAft>
              <a:defRPr/>
            </a:pPr>
            <a:r>
              <a:rPr lang="es-ES" dirty="0">
                <a:solidFill>
                  <a:schemeClr val="bg1"/>
                </a:solidFill>
                <a:latin typeface="Arial" pitchFamily="34" charset="0"/>
                <a:cs typeface="Arial" pitchFamily="34" charset="0"/>
              </a:rPr>
              <a:t>⇒ Observar y potenciar las relaciones del grupo.</a:t>
            </a:r>
          </a:p>
          <a:p>
            <a:pPr algn="just" eaLnBrk="0" fontAlgn="base" hangingPunct="0">
              <a:spcBef>
                <a:spcPct val="0"/>
              </a:spcBef>
              <a:spcAft>
                <a:spcPct val="0"/>
              </a:spcAft>
              <a:defRPr/>
            </a:pPr>
            <a:r>
              <a:rPr lang="es-ES" dirty="0">
                <a:solidFill>
                  <a:schemeClr val="bg1"/>
                </a:solidFill>
                <a:latin typeface="Arial" pitchFamily="34" charset="0"/>
                <a:cs typeface="Arial" pitchFamily="34" charset="0"/>
              </a:rPr>
              <a:t>⇒ Provocar situaciones agradables.</a:t>
            </a:r>
          </a:p>
          <a:p>
            <a:pPr algn="just" eaLnBrk="0" fontAlgn="base" hangingPunct="0">
              <a:spcBef>
                <a:spcPct val="0"/>
              </a:spcBef>
              <a:spcAft>
                <a:spcPct val="0"/>
              </a:spcAft>
              <a:defRPr/>
            </a:pPr>
            <a:r>
              <a:rPr lang="es-ES" dirty="0">
                <a:solidFill>
                  <a:schemeClr val="bg1"/>
                </a:solidFill>
                <a:latin typeface="Arial" pitchFamily="34" charset="0"/>
                <a:cs typeface="Arial" pitchFamily="34" charset="0"/>
              </a:rPr>
              <a:t>⇒ Dedicar un tiempo a comunicarse, relacionarse, ya que los mayores necesitan sentirse atendidos y escuchados.</a:t>
            </a:r>
          </a:p>
        </p:txBody>
      </p:sp>
    </p:spTree>
    <p:extLst>
      <p:ext uri="{BB962C8B-B14F-4D97-AF65-F5344CB8AC3E}">
        <p14:creationId xmlns:p14="http://schemas.microsoft.com/office/powerpoint/2010/main" val="38524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subTnLst>
                                    <p:set>
                                      <p:cBhvr override="childStyle">
                                        <p:cTn dur="1" fill="hold" display="0" masterRel="nextClick" afterEffect="1"/>
                                        <p:tgtEl>
                                          <p:spTgt spid="10">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subTnLst>
                                    <p:set>
                                      <p:cBhvr override="childStyle">
                                        <p:cTn dur="1" fill="hold" display="0" masterRel="nextClick" afterEffect="1"/>
                                        <p:tgtEl>
                                          <p:spTgt spid="10">
                                            <p:txEl>
                                              <p:pRg st="2" end="2"/>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subTnLst>
                                    <p:set>
                                      <p:cBhvr override="childStyle">
                                        <p:cTn dur="1" fill="hold" display="0" masterRel="nextClick" afterEffect="1"/>
                                        <p:tgtEl>
                                          <p:spTgt spid="10">
                                            <p:txEl>
                                              <p:pRg st="4" end="4"/>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subTnLst>
                                    <p:set>
                                      <p:cBhvr override="childStyle">
                                        <p:cTn dur="1" fill="hold" display="0" masterRel="nextClick" afterEffect="1"/>
                                        <p:tgtEl>
                                          <p:spTgt spid="10">
                                            <p:txEl>
                                              <p:pRg st="5" end="5"/>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subTnLst>
                                    <p:set>
                                      <p:cBhvr override="childStyle">
                                        <p:cTn dur="1" fill="hold" display="0" masterRel="nextClick" afterEffect="1"/>
                                        <p:tgtEl>
                                          <p:spTgt spid="10">
                                            <p:txEl>
                                              <p:pRg st="6" end="6"/>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subTnLst>
                                    <p:set>
                                      <p:cBhvr override="childStyle">
                                        <p:cTn dur="1" fill="hold" display="0" masterRel="nextClick" afterEffect="1"/>
                                        <p:tgtEl>
                                          <p:spTgt spid="10">
                                            <p:txEl>
                                              <p:pRg st="7" end="7"/>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subTnLst>
                                    <p:set>
                                      <p:cBhvr override="childStyle">
                                        <p:cTn dur="1" fill="hold" display="0" masterRel="nextClick" afterEffect="1"/>
                                        <p:tgtEl>
                                          <p:spTgt spid="10">
                                            <p:txEl>
                                              <p:pRg st="8" end="8"/>
                                            </p:txEl>
                                          </p:spTgt>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subTnLst>
                                    <p:set>
                                      <p:cBhvr override="childStyle">
                                        <p:cTn dur="1" fill="hold" display="0" masterRel="nextClick" afterEffect="1"/>
                                        <p:tgtEl>
                                          <p:spTgt spid="10">
                                            <p:txEl>
                                              <p:pRg st="9" end="9"/>
                                            </p:txEl>
                                          </p:spTgt>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subTnLst>
                                    <p:set>
                                      <p:cBhvr override="childStyle">
                                        <p:cTn dur="1" fill="hold" display="0" masterRel="nextClick" afterEffect="1"/>
                                        <p:tgtEl>
                                          <p:spTgt spid="10">
                                            <p:txEl>
                                              <p:pRg st="10" end="10"/>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436321" y="767190"/>
            <a:ext cx="8880957"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900" b="1" kern="1200" dirty="0">
                <a:solidFill>
                  <a:schemeClr val="bg1"/>
                </a:solidFill>
                <a:latin typeface="Arial Black" panose="020B0A04020102020204" pitchFamily="34" charset="0"/>
                <a:cs typeface="Arial" panose="020B0604020202020204" pitchFamily="34" charset="0"/>
              </a:rPr>
              <a:t>CONSIDERACIONES DEL TÉCNICO DEPORTIVO/ENTRENADOR</a:t>
            </a:r>
          </a:p>
          <a:p>
            <a:pPr eaLnBrk="0" fontAlgn="base" hangingPunct="0">
              <a:lnSpc>
                <a:spcPct val="100000"/>
              </a:lnSpc>
              <a:spcBef>
                <a:spcPct val="0"/>
              </a:spcBef>
              <a:spcAft>
                <a:spcPct val="0"/>
              </a:spcAft>
              <a:defRPr/>
            </a:pPr>
            <a:endParaRPr lang="es-ES" sz="1900" kern="1200" dirty="0">
              <a:solidFill>
                <a:schemeClr val="bg1"/>
              </a:solidFill>
              <a:latin typeface="Arial" panose="020B0604020202020204"/>
              <a:cs typeface="Arial" panose="020B0604020202020204"/>
            </a:endParaRPr>
          </a:p>
          <a:p>
            <a:pPr eaLnBrk="0" fontAlgn="base" hangingPunct="0">
              <a:lnSpc>
                <a:spcPct val="100000"/>
              </a:lnSpc>
              <a:spcBef>
                <a:spcPct val="0"/>
              </a:spcBef>
              <a:spcAft>
                <a:spcPct val="0"/>
              </a:spcAft>
              <a:defRPr/>
            </a:pPr>
            <a:r>
              <a:rPr lang="es-ES" sz="1900" b="1" kern="1200" dirty="0">
                <a:solidFill>
                  <a:schemeClr val="bg1"/>
                </a:solidFill>
                <a:latin typeface="Arial" panose="020B0604020202020204"/>
                <a:cs typeface="Arial" panose="020B0604020202020204"/>
              </a:rPr>
              <a:t>ORIENTACIONES METODOLÓGICAS DEL TÉCNICO/ENTRENADOR</a:t>
            </a:r>
          </a:p>
        </p:txBody>
      </p:sp>
      <p:sp>
        <p:nvSpPr>
          <p:cNvPr id="10" name="3 CuadroTexto">
            <a:extLst>
              <a:ext uri="{FF2B5EF4-FFF2-40B4-BE49-F238E27FC236}">
                <a16:creationId xmlns:a16="http://schemas.microsoft.com/office/drawing/2014/main" id="{F42FD229-ACF3-4BAE-0EE4-2650B6DD3D71}"/>
              </a:ext>
            </a:extLst>
          </p:cNvPr>
          <p:cNvSpPr txBox="1"/>
          <p:nvPr/>
        </p:nvSpPr>
        <p:spPr>
          <a:xfrm>
            <a:off x="661570" y="1983605"/>
            <a:ext cx="4215229" cy="3693319"/>
          </a:xfrm>
          <a:prstGeom prst="rect">
            <a:avLst/>
          </a:prstGeom>
          <a:noFill/>
        </p:spPr>
        <p:txBody>
          <a:bodyPr wrap="square" rtlCol="0">
            <a:spAutoFit/>
          </a:bodyPr>
          <a:lstStyle/>
          <a:p>
            <a:endParaRPr lang="es-ES" dirty="0">
              <a:solidFill>
                <a:schemeClr val="bg1"/>
              </a:solidFill>
              <a:latin typeface="Arial" panose="020B0604020202020204"/>
              <a:cs typeface="Arial" panose="020B0604020202020204"/>
            </a:endParaRPr>
          </a:p>
          <a:p>
            <a:pPr>
              <a:buFont typeface="Wingdings" pitchFamily="2" charset="2"/>
              <a:buChar char="ü"/>
            </a:pPr>
            <a:r>
              <a:rPr lang="es-ES" dirty="0">
                <a:solidFill>
                  <a:schemeClr val="bg1"/>
                </a:solidFill>
                <a:latin typeface="Arial" panose="020B0604020202020204"/>
                <a:cs typeface="Arial" panose="020B0604020202020204"/>
              </a:rPr>
              <a:t> Explicación del contenido y del por qué se hace</a:t>
            </a:r>
          </a:p>
          <a:p>
            <a:pPr>
              <a:buFont typeface="Wingdings" pitchFamily="2" charset="2"/>
              <a:buChar char="ü"/>
            </a:pPr>
            <a:r>
              <a:rPr lang="es-ES" dirty="0">
                <a:solidFill>
                  <a:schemeClr val="bg1"/>
                </a:solidFill>
                <a:latin typeface="Arial" panose="020B0604020202020204"/>
                <a:cs typeface="Arial" panose="020B0604020202020204"/>
              </a:rPr>
              <a:t> Estructurar expectativas y autoconfianza desde el principio</a:t>
            </a:r>
          </a:p>
          <a:p>
            <a:pPr>
              <a:buFont typeface="Wingdings" pitchFamily="2" charset="2"/>
              <a:buChar char="ü"/>
            </a:pPr>
            <a:r>
              <a:rPr lang="es-ES" dirty="0">
                <a:solidFill>
                  <a:schemeClr val="bg1"/>
                </a:solidFill>
                <a:latin typeface="Arial" panose="020B0604020202020204"/>
                <a:cs typeface="Arial" panose="020B0604020202020204"/>
              </a:rPr>
              <a:t> Fijar metas alcanzables</a:t>
            </a:r>
          </a:p>
          <a:p>
            <a:pPr>
              <a:buFont typeface="Wingdings" pitchFamily="2" charset="2"/>
              <a:buChar char="ü"/>
            </a:pPr>
            <a:r>
              <a:rPr lang="es-ES" dirty="0">
                <a:solidFill>
                  <a:schemeClr val="bg1"/>
                </a:solidFill>
                <a:latin typeface="Arial" panose="020B0604020202020204"/>
                <a:cs typeface="Arial" panose="020B0604020202020204"/>
              </a:rPr>
              <a:t> Evitar ejercicios muy competitivos </a:t>
            </a:r>
          </a:p>
          <a:p>
            <a:pPr>
              <a:buFont typeface="Wingdings" pitchFamily="2" charset="2"/>
              <a:buChar char="ü"/>
            </a:pPr>
            <a:r>
              <a:rPr lang="es-ES" dirty="0">
                <a:solidFill>
                  <a:schemeClr val="bg1"/>
                </a:solidFill>
                <a:latin typeface="Arial" panose="020B0604020202020204"/>
                <a:cs typeface="Arial" panose="020B0604020202020204"/>
              </a:rPr>
              <a:t> No llegar a fatiga ni apnea</a:t>
            </a:r>
          </a:p>
          <a:p>
            <a:pPr>
              <a:buFont typeface="Wingdings" pitchFamily="2" charset="2"/>
              <a:buChar char="ü"/>
            </a:pPr>
            <a:r>
              <a:rPr lang="es-ES" dirty="0">
                <a:solidFill>
                  <a:schemeClr val="bg1"/>
                </a:solidFill>
                <a:latin typeface="Arial" panose="020B0604020202020204"/>
                <a:cs typeface="Arial" panose="020B0604020202020204"/>
              </a:rPr>
              <a:t> No ejercicios con dolor, sobre todo en columna vertebral</a:t>
            </a:r>
          </a:p>
          <a:p>
            <a:pPr>
              <a:buFont typeface="Wingdings" pitchFamily="2" charset="2"/>
              <a:buChar char="ü"/>
            </a:pPr>
            <a:r>
              <a:rPr lang="es-ES" dirty="0">
                <a:solidFill>
                  <a:schemeClr val="bg1"/>
                </a:solidFill>
                <a:latin typeface="Arial" panose="020B0604020202020204"/>
                <a:cs typeface="Arial" panose="020B0604020202020204"/>
              </a:rPr>
              <a:t> Actividades atrayentes, dinámicas y alegres </a:t>
            </a:r>
          </a:p>
          <a:p>
            <a:pPr>
              <a:buFont typeface="Wingdings" pitchFamily="2" charset="2"/>
              <a:buChar char="ü"/>
            </a:pPr>
            <a:r>
              <a:rPr lang="es-ES" dirty="0">
                <a:solidFill>
                  <a:schemeClr val="bg1"/>
                </a:solidFill>
                <a:latin typeface="Arial" panose="020B0604020202020204"/>
                <a:cs typeface="Arial" panose="020B0604020202020204"/>
              </a:rPr>
              <a:t> Estímulos constantes; feedback</a:t>
            </a:r>
          </a:p>
        </p:txBody>
      </p:sp>
      <p:sp>
        <p:nvSpPr>
          <p:cNvPr id="2" name="3 CuadroTexto">
            <a:extLst>
              <a:ext uri="{FF2B5EF4-FFF2-40B4-BE49-F238E27FC236}">
                <a16:creationId xmlns:a16="http://schemas.microsoft.com/office/drawing/2014/main" id="{40E784AD-A3B0-5ECB-92E4-861EB242B923}"/>
              </a:ext>
            </a:extLst>
          </p:cNvPr>
          <p:cNvSpPr txBox="1"/>
          <p:nvPr/>
        </p:nvSpPr>
        <p:spPr>
          <a:xfrm>
            <a:off x="5011644" y="2007781"/>
            <a:ext cx="4509728" cy="3416320"/>
          </a:xfrm>
          <a:prstGeom prst="rect">
            <a:avLst/>
          </a:prstGeom>
          <a:noFill/>
        </p:spPr>
        <p:txBody>
          <a:bodyPr wrap="square" rtlCol="0">
            <a:spAutoFit/>
          </a:bodyPr>
          <a:lstStyle/>
          <a:p>
            <a:endParaRPr lang="es-ES" dirty="0">
              <a:solidFill>
                <a:schemeClr val="bg1"/>
              </a:solidFill>
              <a:latin typeface="Arial" panose="020B0604020202020204"/>
              <a:cs typeface="Arial" panose="020B0604020202020204"/>
            </a:endParaRPr>
          </a:p>
          <a:p>
            <a:pPr>
              <a:buFont typeface="Wingdings" pitchFamily="2" charset="2"/>
              <a:buChar char="ü"/>
            </a:pPr>
            <a:r>
              <a:rPr lang="es-ES" dirty="0">
                <a:solidFill>
                  <a:schemeClr val="bg1"/>
                </a:solidFill>
                <a:latin typeface="Arial" panose="020B0604020202020204"/>
                <a:cs typeface="Arial" panose="020B0604020202020204"/>
              </a:rPr>
              <a:t> Actividades deben responder a objetivos planteados</a:t>
            </a:r>
          </a:p>
          <a:p>
            <a:pPr>
              <a:buFont typeface="Wingdings" pitchFamily="2" charset="2"/>
              <a:buChar char="ü"/>
            </a:pPr>
            <a:r>
              <a:rPr lang="es-ES" dirty="0">
                <a:solidFill>
                  <a:schemeClr val="bg1"/>
                </a:solidFill>
                <a:latin typeface="Arial" panose="020B0604020202020204"/>
                <a:cs typeface="Arial" panose="020B0604020202020204"/>
              </a:rPr>
              <a:t> Actividades interrelacionadas; no desorganización</a:t>
            </a:r>
          </a:p>
          <a:p>
            <a:pPr>
              <a:buFont typeface="Wingdings" pitchFamily="2" charset="2"/>
              <a:buChar char="ü"/>
            </a:pPr>
            <a:r>
              <a:rPr lang="es-ES" dirty="0">
                <a:solidFill>
                  <a:schemeClr val="bg1"/>
                </a:solidFill>
                <a:latin typeface="Arial" panose="020B0604020202020204"/>
                <a:cs typeface="Arial" panose="020B0604020202020204"/>
              </a:rPr>
              <a:t> Atención a ejercicios en suelo y cambios de posición </a:t>
            </a:r>
          </a:p>
          <a:p>
            <a:pPr>
              <a:buFont typeface="Wingdings" pitchFamily="2" charset="2"/>
              <a:buChar char="ü"/>
            </a:pPr>
            <a:r>
              <a:rPr lang="es-ES" dirty="0">
                <a:solidFill>
                  <a:schemeClr val="bg1"/>
                </a:solidFill>
                <a:latin typeface="Arial" panose="020B0604020202020204"/>
                <a:cs typeface="Arial" panose="020B0604020202020204"/>
              </a:rPr>
              <a:t> Comentar sentimientos experimentados </a:t>
            </a:r>
          </a:p>
          <a:p>
            <a:pPr>
              <a:buFont typeface="Wingdings" pitchFamily="2" charset="2"/>
              <a:buChar char="ü"/>
            </a:pPr>
            <a:r>
              <a:rPr lang="es-ES" dirty="0">
                <a:solidFill>
                  <a:schemeClr val="bg1"/>
                </a:solidFill>
                <a:latin typeface="Arial" panose="020B0604020202020204"/>
                <a:cs typeface="Arial" panose="020B0604020202020204"/>
              </a:rPr>
              <a:t> Utilizar refuerzo social</a:t>
            </a:r>
          </a:p>
          <a:p>
            <a:pPr>
              <a:buFont typeface="Wingdings" pitchFamily="2" charset="2"/>
              <a:buChar char="ü"/>
            </a:pPr>
            <a:r>
              <a:rPr lang="es-ES" dirty="0">
                <a:solidFill>
                  <a:schemeClr val="bg1"/>
                </a:solidFill>
                <a:latin typeface="Arial" panose="020B0604020202020204"/>
                <a:cs typeface="Arial" panose="020B0604020202020204"/>
              </a:rPr>
              <a:t> Favorecer independencia e implicación </a:t>
            </a:r>
          </a:p>
          <a:p>
            <a:pPr>
              <a:buFont typeface="Wingdings" pitchFamily="2" charset="2"/>
              <a:buChar char="ü"/>
            </a:pPr>
            <a:r>
              <a:rPr lang="es-ES" dirty="0">
                <a:solidFill>
                  <a:schemeClr val="bg1"/>
                </a:solidFill>
                <a:latin typeface="Arial" panose="020B0604020202020204"/>
                <a:cs typeface="Arial" panose="020B0604020202020204"/>
              </a:rPr>
              <a:t> Conocer pequeños progresos provocará refuerzos positivos</a:t>
            </a:r>
          </a:p>
        </p:txBody>
      </p:sp>
    </p:spTree>
    <p:extLst>
      <p:ext uri="{BB962C8B-B14F-4D97-AF65-F5344CB8AC3E}">
        <p14:creationId xmlns:p14="http://schemas.microsoft.com/office/powerpoint/2010/main" val="311896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subTnLst>
                                    <p:set>
                                      <p:cBhvr override="childStyle">
                                        <p:cTn dur="1" fill="hold" display="0" masterRel="nextClick" afterEffect="1"/>
                                        <p:tgtEl>
                                          <p:spTgt spid="10">
                                            <p:txEl>
                                              <p:pRg st="1" end="1"/>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subTnLst>
                                    <p:set>
                                      <p:cBhvr override="childStyle">
                                        <p:cTn dur="1" fill="hold" display="0" masterRel="nextClick" afterEffect="1"/>
                                        <p:tgtEl>
                                          <p:spTgt spid="10">
                                            <p:txEl>
                                              <p:pRg st="2" end="2"/>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subTnLst>
                                    <p:set>
                                      <p:cBhvr override="childStyle">
                                        <p:cTn dur="1" fill="hold" display="0" masterRel="nextClick" afterEffect="1"/>
                                        <p:tgtEl>
                                          <p:spTgt spid="10">
                                            <p:txEl>
                                              <p:pRg st="3" end="3"/>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subTnLst>
                                    <p:set>
                                      <p:cBhvr override="childStyle">
                                        <p:cTn dur="1" fill="hold" display="0" masterRel="nextClick" afterEffect="1"/>
                                        <p:tgtEl>
                                          <p:spTgt spid="10">
                                            <p:txEl>
                                              <p:pRg st="4" end="4"/>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subTnLst>
                                    <p:set>
                                      <p:cBhvr override="childStyle">
                                        <p:cTn dur="1" fill="hold" display="0" masterRel="nextClick" afterEffect="1"/>
                                        <p:tgtEl>
                                          <p:spTgt spid="10">
                                            <p:txEl>
                                              <p:pRg st="5" end="5"/>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subTnLst>
                                    <p:set>
                                      <p:cBhvr override="childStyle">
                                        <p:cTn dur="1" fill="hold" display="0" masterRel="nextClick" afterEffect="1"/>
                                        <p:tgtEl>
                                          <p:spTgt spid="10">
                                            <p:txEl>
                                              <p:pRg st="6" end="6"/>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subTnLst>
                                    <p:set>
                                      <p:cBhvr override="childStyle">
                                        <p:cTn dur="1" fill="hold" display="0" masterRel="nextClick" afterEffect="1"/>
                                        <p:tgtEl>
                                          <p:spTgt spid="10">
                                            <p:txEl>
                                              <p:pRg st="7" end="7"/>
                                            </p:txEl>
                                          </p:spTgt>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subTnLst>
                                    <p:set>
                                      <p:cBhvr override="childStyle">
                                        <p:cTn dur="1" fill="hold" display="0" masterRel="nextClick" afterEffect="1"/>
                                        <p:tgtEl>
                                          <p:spTgt spid="10">
                                            <p:txEl>
                                              <p:pRg st="8" end="8"/>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436321" y="767190"/>
            <a:ext cx="8880957"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900" b="1" kern="1200" dirty="0">
                <a:solidFill>
                  <a:schemeClr val="bg1"/>
                </a:solidFill>
                <a:latin typeface="Arial Black" panose="020B0A04020102020204" pitchFamily="34" charset="0"/>
                <a:cs typeface="Arial" panose="020B0604020202020204" pitchFamily="34" charset="0"/>
              </a:rPr>
              <a:t>CONSIDERACIONES DEL TÉCNICO DEPORTIVO/ENTRENADOR</a:t>
            </a:r>
          </a:p>
          <a:p>
            <a:pPr eaLnBrk="0" fontAlgn="base" hangingPunct="0">
              <a:lnSpc>
                <a:spcPct val="100000"/>
              </a:lnSpc>
              <a:spcBef>
                <a:spcPct val="0"/>
              </a:spcBef>
              <a:spcAft>
                <a:spcPct val="0"/>
              </a:spcAft>
              <a:defRPr/>
            </a:pPr>
            <a:endParaRPr lang="es-ES" sz="1900" kern="1200" dirty="0">
              <a:solidFill>
                <a:schemeClr val="bg1"/>
              </a:solidFill>
              <a:latin typeface="Arial" panose="020B0604020202020204"/>
              <a:cs typeface="Arial" panose="020B0604020202020204"/>
            </a:endParaRPr>
          </a:p>
          <a:p>
            <a:pPr eaLnBrk="0" fontAlgn="base" hangingPunct="0">
              <a:lnSpc>
                <a:spcPct val="100000"/>
              </a:lnSpc>
              <a:spcBef>
                <a:spcPct val="0"/>
              </a:spcBef>
              <a:spcAft>
                <a:spcPct val="0"/>
              </a:spcAft>
              <a:defRPr/>
            </a:pPr>
            <a:r>
              <a:rPr lang="es-ES" sz="1900" b="1" kern="1200" dirty="0">
                <a:solidFill>
                  <a:schemeClr val="bg1"/>
                </a:solidFill>
                <a:latin typeface="Arial" panose="020B0604020202020204"/>
                <a:cs typeface="Arial" panose="020B0604020202020204"/>
              </a:rPr>
              <a:t>CUESTIONES TÉCNICAS</a:t>
            </a:r>
          </a:p>
        </p:txBody>
      </p:sp>
      <p:sp>
        <p:nvSpPr>
          <p:cNvPr id="3" name="7 Elipse">
            <a:extLst>
              <a:ext uri="{FF2B5EF4-FFF2-40B4-BE49-F238E27FC236}">
                <a16:creationId xmlns:a16="http://schemas.microsoft.com/office/drawing/2014/main" id="{EC2ECA58-AE95-2CDD-7909-6319CA07F360}"/>
              </a:ext>
            </a:extLst>
          </p:cNvPr>
          <p:cNvSpPr/>
          <p:nvPr/>
        </p:nvSpPr>
        <p:spPr>
          <a:xfrm>
            <a:off x="2543938" y="2171780"/>
            <a:ext cx="2027605" cy="102127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800" b="1" dirty="0"/>
              <a:t>CONSIGNA</a:t>
            </a:r>
          </a:p>
        </p:txBody>
      </p:sp>
      <p:sp>
        <p:nvSpPr>
          <p:cNvPr id="4" name="8 Elipse">
            <a:extLst>
              <a:ext uri="{FF2B5EF4-FFF2-40B4-BE49-F238E27FC236}">
                <a16:creationId xmlns:a16="http://schemas.microsoft.com/office/drawing/2014/main" id="{6CFBF2F9-3F7B-396D-1082-4ECB77619A9E}"/>
              </a:ext>
            </a:extLst>
          </p:cNvPr>
          <p:cNvSpPr/>
          <p:nvPr/>
        </p:nvSpPr>
        <p:spPr>
          <a:xfrm>
            <a:off x="2543938" y="3345458"/>
            <a:ext cx="2027605" cy="102127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800" b="1" dirty="0"/>
              <a:t>UBICACIÓN</a:t>
            </a:r>
          </a:p>
        </p:txBody>
      </p:sp>
      <p:sp>
        <p:nvSpPr>
          <p:cNvPr id="6" name="9 Elipse">
            <a:extLst>
              <a:ext uri="{FF2B5EF4-FFF2-40B4-BE49-F238E27FC236}">
                <a16:creationId xmlns:a16="http://schemas.microsoft.com/office/drawing/2014/main" id="{C73E897D-B04E-94ED-14E5-89D681B876E7}"/>
              </a:ext>
            </a:extLst>
          </p:cNvPr>
          <p:cNvSpPr/>
          <p:nvPr/>
        </p:nvSpPr>
        <p:spPr>
          <a:xfrm>
            <a:off x="5277126" y="2171780"/>
            <a:ext cx="2027605" cy="102127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800" b="1" dirty="0"/>
              <a:t>VOZ</a:t>
            </a:r>
          </a:p>
        </p:txBody>
      </p:sp>
      <p:sp>
        <p:nvSpPr>
          <p:cNvPr id="8" name="10 Elipse">
            <a:extLst>
              <a:ext uri="{FF2B5EF4-FFF2-40B4-BE49-F238E27FC236}">
                <a16:creationId xmlns:a16="http://schemas.microsoft.com/office/drawing/2014/main" id="{66A135CC-3436-F67E-AC48-068A2A207F8E}"/>
              </a:ext>
            </a:extLst>
          </p:cNvPr>
          <p:cNvSpPr/>
          <p:nvPr/>
        </p:nvSpPr>
        <p:spPr>
          <a:xfrm>
            <a:off x="5277126" y="3345458"/>
            <a:ext cx="2027605" cy="102127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800" b="1" dirty="0"/>
              <a:t>CORRECCIÓN</a:t>
            </a:r>
          </a:p>
        </p:txBody>
      </p:sp>
      <p:sp>
        <p:nvSpPr>
          <p:cNvPr id="9" name="11 CuadroTexto">
            <a:extLst>
              <a:ext uri="{FF2B5EF4-FFF2-40B4-BE49-F238E27FC236}">
                <a16:creationId xmlns:a16="http://schemas.microsoft.com/office/drawing/2014/main" id="{2E867C42-3CC6-9C90-3ADA-0302B8528AD0}"/>
              </a:ext>
            </a:extLst>
          </p:cNvPr>
          <p:cNvSpPr txBox="1"/>
          <p:nvPr/>
        </p:nvSpPr>
        <p:spPr>
          <a:xfrm>
            <a:off x="1107920" y="4946385"/>
            <a:ext cx="7537757" cy="923330"/>
          </a:xfrm>
          <a:prstGeom prst="rect">
            <a:avLst/>
          </a:prstGeom>
          <a:noFill/>
          <a:ln w="2857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s-ES" b="1" dirty="0">
                <a:solidFill>
                  <a:schemeClr val="bg1"/>
                </a:solidFill>
                <a:latin typeface="Arial" panose="020B0604020202020204"/>
                <a:cs typeface="Arial" panose="020B0604020202020204"/>
              </a:rPr>
              <a:t>MI PAPEL</a:t>
            </a:r>
            <a:r>
              <a:rPr lang="es-ES" dirty="0">
                <a:solidFill>
                  <a:schemeClr val="bg1"/>
                </a:solidFill>
                <a:latin typeface="Arial" panose="020B0604020202020204"/>
                <a:cs typeface="Arial" panose="020B0604020202020204"/>
              </a:rPr>
              <a:t>: atención constante, confianza y seguridad, respetar ritmos, dirigir sin actitud directiva, observar y potenciar relaciones, provocar situaciones agradables, dedicar tiempo a comunicarse y relacionarse…</a:t>
            </a:r>
          </a:p>
        </p:txBody>
      </p:sp>
    </p:spTree>
    <p:extLst>
      <p:ext uri="{BB962C8B-B14F-4D97-AF65-F5344CB8AC3E}">
        <p14:creationId xmlns:p14="http://schemas.microsoft.com/office/powerpoint/2010/main" val="4203142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436321" y="767190"/>
            <a:ext cx="8880957"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900" b="1" kern="1200" dirty="0">
                <a:solidFill>
                  <a:schemeClr val="bg1"/>
                </a:solidFill>
                <a:latin typeface="Arial Black" panose="020B0A04020102020204" pitchFamily="34" charset="0"/>
                <a:cs typeface="Arial" panose="020B0604020202020204" pitchFamily="34" charset="0"/>
              </a:rPr>
              <a:t>CONSIDERACIONES DEL TÉCNICO DEPORTIVO/ENTRENADOR</a:t>
            </a:r>
          </a:p>
          <a:p>
            <a:pPr eaLnBrk="0" fontAlgn="base" hangingPunct="0">
              <a:lnSpc>
                <a:spcPct val="100000"/>
              </a:lnSpc>
              <a:spcBef>
                <a:spcPct val="0"/>
              </a:spcBef>
              <a:spcAft>
                <a:spcPct val="0"/>
              </a:spcAft>
              <a:defRPr/>
            </a:pPr>
            <a:endParaRPr lang="es-ES" sz="1900" kern="1200" dirty="0">
              <a:solidFill>
                <a:schemeClr val="bg1"/>
              </a:solidFill>
              <a:latin typeface="Arial" panose="020B0604020202020204"/>
              <a:cs typeface="Arial" panose="020B0604020202020204"/>
            </a:endParaRPr>
          </a:p>
          <a:p>
            <a:pPr eaLnBrk="0" fontAlgn="base" hangingPunct="0">
              <a:lnSpc>
                <a:spcPct val="100000"/>
              </a:lnSpc>
              <a:spcBef>
                <a:spcPct val="0"/>
              </a:spcBef>
              <a:spcAft>
                <a:spcPct val="0"/>
              </a:spcAft>
              <a:defRPr/>
            </a:pPr>
            <a:r>
              <a:rPr lang="es-ES" sz="1900" b="1" kern="1200" dirty="0">
                <a:solidFill>
                  <a:schemeClr val="bg1"/>
                </a:solidFill>
                <a:latin typeface="Arial" panose="020B0604020202020204"/>
                <a:cs typeface="Arial" panose="020B0604020202020204"/>
              </a:rPr>
              <a:t>TIPOS DE FEEDBACK QUE PUEDO UTILIZAR</a:t>
            </a:r>
          </a:p>
        </p:txBody>
      </p:sp>
      <p:sp>
        <p:nvSpPr>
          <p:cNvPr id="2" name="7 Rectángulo">
            <a:extLst>
              <a:ext uri="{FF2B5EF4-FFF2-40B4-BE49-F238E27FC236}">
                <a16:creationId xmlns:a16="http://schemas.microsoft.com/office/drawing/2014/main" id="{9555D358-2AFC-38CE-5D4B-B4C6B6830E4C}"/>
              </a:ext>
            </a:extLst>
          </p:cNvPr>
          <p:cNvSpPr/>
          <p:nvPr/>
        </p:nvSpPr>
        <p:spPr>
          <a:xfrm>
            <a:off x="2810493" y="2019382"/>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800" b="1" dirty="0"/>
              <a:t>APROBADOR SIMPLE</a:t>
            </a:r>
          </a:p>
        </p:txBody>
      </p:sp>
      <p:sp>
        <p:nvSpPr>
          <p:cNvPr id="10" name="13 Rectángulo">
            <a:extLst>
              <a:ext uri="{FF2B5EF4-FFF2-40B4-BE49-F238E27FC236}">
                <a16:creationId xmlns:a16="http://schemas.microsoft.com/office/drawing/2014/main" id="{22E20615-61E6-B79D-FEBB-B410718DED90}"/>
              </a:ext>
            </a:extLst>
          </p:cNvPr>
          <p:cNvSpPr/>
          <p:nvPr/>
        </p:nvSpPr>
        <p:spPr>
          <a:xfrm>
            <a:off x="2810493" y="2752289"/>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800" b="1" dirty="0"/>
              <a:t>APROBADOR ESPECÍFICO</a:t>
            </a:r>
          </a:p>
        </p:txBody>
      </p:sp>
      <p:sp>
        <p:nvSpPr>
          <p:cNvPr id="12" name="15 Rectángulo">
            <a:extLst>
              <a:ext uri="{FF2B5EF4-FFF2-40B4-BE49-F238E27FC236}">
                <a16:creationId xmlns:a16="http://schemas.microsoft.com/office/drawing/2014/main" id="{344B194C-6AC5-D20D-45E4-B0DE4D9490B4}"/>
              </a:ext>
            </a:extLst>
          </p:cNvPr>
          <p:cNvSpPr/>
          <p:nvPr/>
        </p:nvSpPr>
        <p:spPr>
          <a:xfrm>
            <a:off x="2810493" y="3569111"/>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800" b="1" dirty="0"/>
              <a:t>REPROBADOR SIMPLE</a:t>
            </a:r>
          </a:p>
        </p:txBody>
      </p:sp>
      <p:sp>
        <p:nvSpPr>
          <p:cNvPr id="13" name="16 Rectángulo">
            <a:extLst>
              <a:ext uri="{FF2B5EF4-FFF2-40B4-BE49-F238E27FC236}">
                <a16:creationId xmlns:a16="http://schemas.microsoft.com/office/drawing/2014/main" id="{0BBDF142-8936-9687-3A92-BEB08C0F0FF7}"/>
              </a:ext>
            </a:extLst>
          </p:cNvPr>
          <p:cNvSpPr/>
          <p:nvPr/>
        </p:nvSpPr>
        <p:spPr>
          <a:xfrm>
            <a:off x="2810493" y="4358505"/>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800" b="1" dirty="0"/>
              <a:t>REPROBADOR ESPECÍFICO</a:t>
            </a:r>
          </a:p>
        </p:txBody>
      </p:sp>
      <p:sp>
        <p:nvSpPr>
          <p:cNvPr id="14" name="17 Rectángulo">
            <a:extLst>
              <a:ext uri="{FF2B5EF4-FFF2-40B4-BE49-F238E27FC236}">
                <a16:creationId xmlns:a16="http://schemas.microsoft.com/office/drawing/2014/main" id="{2B963135-A986-DF3D-8A9A-13A6E0C53044}"/>
              </a:ext>
            </a:extLst>
          </p:cNvPr>
          <p:cNvSpPr/>
          <p:nvPr/>
        </p:nvSpPr>
        <p:spPr>
          <a:xfrm>
            <a:off x="2810493" y="5094881"/>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800" b="1" dirty="0"/>
              <a:t>ESPECÍFICO NEUTRO</a:t>
            </a:r>
          </a:p>
        </p:txBody>
      </p:sp>
    </p:spTree>
    <p:extLst>
      <p:ext uri="{BB962C8B-B14F-4D97-AF65-F5344CB8AC3E}">
        <p14:creationId xmlns:p14="http://schemas.microsoft.com/office/powerpoint/2010/main" val="103790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2743062" y="821352"/>
            <a:ext cx="4267476" cy="103647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800" b="1" kern="1200" dirty="0">
                <a:solidFill>
                  <a:schemeClr val="bg1"/>
                </a:solidFill>
                <a:latin typeface="Arial Black" panose="020B0A04020102020204" pitchFamily="34" charset="0"/>
                <a:cs typeface="Arial" panose="020B0604020202020204" pitchFamily="34" charset="0"/>
              </a:rPr>
              <a:t>PLANIFICADOR DEL ENTRENAMIENTO</a:t>
            </a:r>
            <a:endParaRPr lang="es-ES" sz="3200" b="1" kern="1200" dirty="0">
              <a:solidFill>
                <a:schemeClr val="bg1"/>
              </a:solidFill>
              <a:latin typeface="Arial Black" panose="020B0A04020102020204" pitchFamily="34" charset="0"/>
              <a:cs typeface="Arial" panose="020B0604020202020204" pitchFamily="34" charset="0"/>
            </a:endParaRPr>
          </a:p>
        </p:txBody>
      </p:sp>
      <p:pic>
        <p:nvPicPr>
          <p:cNvPr id="2" name="Picture 4" descr="Sobrecarga progresiva de entrenamiento (Máxima progresión) - Realidad  Fitness">
            <a:extLst>
              <a:ext uri="{FF2B5EF4-FFF2-40B4-BE49-F238E27FC236}">
                <a16:creationId xmlns:a16="http://schemas.microsoft.com/office/drawing/2014/main" id="{4FCB9E33-5313-1D78-D93F-E8FC588C06EC}"/>
              </a:ext>
            </a:extLst>
          </p:cNvPr>
          <p:cNvPicPr>
            <a:picLocks noChangeAspect="1" noChangeArrowheads="1"/>
          </p:cNvPicPr>
          <p:nvPr/>
        </p:nvPicPr>
        <p:blipFill>
          <a:blip r:embed="rId7"/>
          <a:srcRect/>
          <a:stretch>
            <a:fillRect/>
          </a:stretch>
        </p:blipFill>
        <p:spPr bwMode="auto">
          <a:xfrm>
            <a:off x="1443504" y="2061027"/>
            <a:ext cx="6866592" cy="3215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3108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PLANIFICADOR DEL ENTRENAMIENTO</a:t>
            </a:r>
          </a:p>
          <a:p>
            <a:pPr eaLnBrk="0" fontAlgn="base" hangingPunct="0">
              <a:lnSpc>
                <a:spcPct val="100000"/>
              </a:lnSpc>
              <a:spcBef>
                <a:spcPct val="0"/>
              </a:spcBef>
              <a:spcAft>
                <a:spcPct val="0"/>
              </a:spcAft>
              <a:defRPr/>
            </a:pPr>
            <a:endParaRPr lang="es-ES" sz="2000" b="1" kern="1200" dirty="0">
              <a:solidFill>
                <a:schemeClr val="bg1"/>
              </a:solidFill>
              <a:latin typeface="Arial Black" panose="020B0A04020102020204" pitchFamily="34" charset="0"/>
              <a:cs typeface="Arial" panose="020B0604020202020204" pitchFamily="34" charset="0"/>
            </a:endParaRPr>
          </a:p>
          <a:p>
            <a:pPr eaLnBrk="0" fontAlgn="base" hangingPunct="0">
              <a:lnSpc>
                <a:spcPct val="100000"/>
              </a:lnSpc>
              <a:spcBef>
                <a:spcPct val="0"/>
              </a:spcBef>
              <a:spcAft>
                <a:spcPct val="0"/>
              </a:spcAft>
              <a:defRPr/>
            </a:pPr>
            <a:endParaRPr lang="es-ES" sz="2000" b="1" dirty="0">
              <a:solidFill>
                <a:schemeClr val="bg1"/>
              </a:solidFill>
              <a:latin typeface="Arial" panose="020B0604020202020204"/>
              <a:cs typeface="Arial" panose="020B0604020202020204"/>
            </a:endParaRPr>
          </a:p>
          <a:p>
            <a:pPr eaLnBrk="0" fontAlgn="base" hangingPunct="0">
              <a:lnSpc>
                <a:spcPct val="100000"/>
              </a:lnSpc>
              <a:spcBef>
                <a:spcPct val="0"/>
              </a:spcBef>
              <a:spcAft>
                <a:spcPct val="0"/>
              </a:spcAft>
              <a:defRPr/>
            </a:pPr>
            <a:endParaRPr lang="es-ES" sz="2000" b="1" dirty="0">
              <a:solidFill>
                <a:schemeClr val="bg1"/>
              </a:solidFill>
              <a:latin typeface="Arial" panose="020B0604020202020204"/>
              <a:cs typeface="Arial" panose="020B0604020202020204"/>
            </a:endParaRPr>
          </a:p>
          <a:p>
            <a:pPr eaLnBrk="0" fontAlgn="base" hangingPunct="0">
              <a:lnSpc>
                <a:spcPct val="100000"/>
              </a:lnSpc>
              <a:spcBef>
                <a:spcPct val="0"/>
              </a:spcBef>
              <a:spcAft>
                <a:spcPct val="0"/>
              </a:spcAft>
              <a:defRPr/>
            </a:pPr>
            <a:r>
              <a:rPr lang="es-ES" sz="2000" b="1" kern="1200" dirty="0">
                <a:solidFill>
                  <a:schemeClr val="bg1"/>
                </a:solidFill>
                <a:latin typeface="Arial" panose="020B0604020202020204"/>
                <a:cs typeface="Arial" panose="020B0604020202020204"/>
              </a:rPr>
              <a:t>OBJETIVO: MEJORA DE LA CAPACIDAD FUNCIONAL</a:t>
            </a:r>
            <a:endParaRPr lang="es-ES" b="1" kern="1200" dirty="0">
              <a:solidFill>
                <a:schemeClr val="bg1"/>
              </a:solidFill>
              <a:latin typeface="Arial" panose="020B0604020202020204"/>
              <a:cs typeface="Arial" panose="020B0604020202020204"/>
            </a:endParaRPr>
          </a:p>
        </p:txBody>
      </p:sp>
      <p:sp>
        <p:nvSpPr>
          <p:cNvPr id="3" name="5 CuadroTexto">
            <a:extLst>
              <a:ext uri="{FF2B5EF4-FFF2-40B4-BE49-F238E27FC236}">
                <a16:creationId xmlns:a16="http://schemas.microsoft.com/office/drawing/2014/main" id="{DE424537-CA09-7F51-B30B-778F7A71A26B}"/>
              </a:ext>
            </a:extLst>
          </p:cNvPr>
          <p:cNvSpPr txBox="1"/>
          <p:nvPr/>
        </p:nvSpPr>
        <p:spPr>
          <a:xfrm>
            <a:off x="1518571" y="2691204"/>
            <a:ext cx="6680173" cy="1881990"/>
          </a:xfrm>
          <a:prstGeom prst="rect">
            <a:avLst/>
          </a:prstGeom>
          <a:noFill/>
        </p:spPr>
        <p:txBody>
          <a:bodyPr wrap="square" rtlCol="0">
            <a:spAutoFit/>
          </a:bodyPr>
          <a:lstStyle/>
          <a:p>
            <a:pPr lvl="0">
              <a:lnSpc>
                <a:spcPct val="150000"/>
              </a:lnSpc>
              <a:buFont typeface="Wingdings" pitchFamily="2" charset="2"/>
              <a:buChar char="à"/>
            </a:pPr>
            <a:r>
              <a:rPr lang="es-ES" sz="2000" dirty="0">
                <a:solidFill>
                  <a:schemeClr val="bg1"/>
                </a:solidFill>
                <a:latin typeface="Arial" panose="020B0604020202020204"/>
                <a:cs typeface="Arial" panose="020B0604020202020204"/>
              </a:rPr>
              <a:t> Entrenar para la SALUD y no para el RENDIMIENTO</a:t>
            </a:r>
          </a:p>
          <a:p>
            <a:pPr lvl="0">
              <a:lnSpc>
                <a:spcPct val="150000"/>
              </a:lnSpc>
              <a:buFont typeface="Wingdings" pitchFamily="2" charset="2"/>
              <a:buChar char="à"/>
            </a:pPr>
            <a:r>
              <a:rPr lang="es-ES" sz="2000" b="1" dirty="0">
                <a:solidFill>
                  <a:schemeClr val="bg1"/>
                </a:solidFill>
                <a:latin typeface="Arial" panose="020B0604020202020204"/>
                <a:cs typeface="Arial" panose="020B0604020202020204"/>
              </a:rPr>
              <a:t> </a:t>
            </a:r>
            <a:r>
              <a:rPr lang="es-ES" sz="2000" dirty="0">
                <a:solidFill>
                  <a:schemeClr val="bg1"/>
                </a:solidFill>
                <a:latin typeface="Arial" panose="020B0604020202020204"/>
                <a:cs typeface="Arial" panose="020B0604020202020204"/>
              </a:rPr>
              <a:t>En personas con limitaciones el OBJETIVO debe ser el mismo teniendo en cuenta la realidad individual.</a:t>
            </a:r>
          </a:p>
          <a:p>
            <a:pPr lvl="0">
              <a:lnSpc>
                <a:spcPct val="150000"/>
              </a:lnSpc>
              <a:buFont typeface="Wingdings" pitchFamily="2" charset="2"/>
              <a:buChar char="à"/>
            </a:pPr>
            <a:r>
              <a:rPr lang="es-ES" sz="2000" dirty="0">
                <a:solidFill>
                  <a:schemeClr val="bg1"/>
                </a:solidFill>
                <a:latin typeface="Arial" panose="020B0604020202020204"/>
                <a:cs typeface="Arial" panose="020B0604020202020204"/>
              </a:rPr>
              <a:t> Si se planifica no hay lugar a la improvisación.</a:t>
            </a:r>
          </a:p>
        </p:txBody>
      </p:sp>
    </p:spTree>
    <p:extLst>
      <p:ext uri="{BB962C8B-B14F-4D97-AF65-F5344CB8AC3E}">
        <p14:creationId xmlns:p14="http://schemas.microsoft.com/office/powerpoint/2010/main" val="88915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PLANIFICADOR DEL ENTRENAMIENTO</a:t>
            </a:r>
          </a:p>
          <a:p>
            <a:pPr eaLnBrk="0" fontAlgn="base" hangingPunct="0">
              <a:lnSpc>
                <a:spcPct val="100000"/>
              </a:lnSpc>
              <a:spcBef>
                <a:spcPct val="0"/>
              </a:spcBef>
              <a:spcAft>
                <a:spcPct val="0"/>
              </a:spcAft>
              <a:defRPr/>
            </a:pPr>
            <a:endParaRPr lang="es-ES" sz="2000" b="1" kern="1200" dirty="0">
              <a:solidFill>
                <a:schemeClr val="bg1"/>
              </a:solidFill>
              <a:latin typeface="Arial Black" panose="020B0A04020102020204" pitchFamily="34" charset="0"/>
              <a:cs typeface="Arial" panose="020B0604020202020204" pitchFamily="34" charset="0"/>
            </a:endParaRPr>
          </a:p>
          <a:p>
            <a:pPr eaLnBrk="0" fontAlgn="base" hangingPunct="0">
              <a:lnSpc>
                <a:spcPct val="100000"/>
              </a:lnSpc>
              <a:spcBef>
                <a:spcPct val="0"/>
              </a:spcBef>
              <a:spcAft>
                <a:spcPct val="0"/>
              </a:spcAft>
              <a:defRPr/>
            </a:pPr>
            <a:endParaRPr lang="es-ES" sz="2000" b="1" dirty="0">
              <a:solidFill>
                <a:schemeClr val="bg1"/>
              </a:solidFill>
              <a:latin typeface="Arial" panose="020B0604020202020204"/>
              <a:cs typeface="Arial" panose="020B0604020202020204"/>
            </a:endParaRPr>
          </a:p>
          <a:p>
            <a:pPr eaLnBrk="0" fontAlgn="base" hangingPunct="0">
              <a:lnSpc>
                <a:spcPct val="100000"/>
              </a:lnSpc>
              <a:spcBef>
                <a:spcPct val="0"/>
              </a:spcBef>
              <a:spcAft>
                <a:spcPct val="0"/>
              </a:spcAft>
              <a:defRPr/>
            </a:pPr>
            <a:endParaRPr lang="es-ES" sz="2000" b="1" dirty="0">
              <a:solidFill>
                <a:schemeClr val="bg1"/>
              </a:solidFill>
              <a:latin typeface="Arial" panose="020B0604020202020204"/>
              <a:cs typeface="Arial" panose="020B0604020202020204"/>
            </a:endParaRPr>
          </a:p>
          <a:p>
            <a:pPr eaLnBrk="0" fontAlgn="base" hangingPunct="0">
              <a:lnSpc>
                <a:spcPct val="100000"/>
              </a:lnSpc>
              <a:spcBef>
                <a:spcPct val="0"/>
              </a:spcBef>
              <a:spcAft>
                <a:spcPct val="0"/>
              </a:spcAft>
              <a:defRPr/>
            </a:pPr>
            <a:r>
              <a:rPr lang="es-ES" sz="2000" b="1" kern="1200" dirty="0">
                <a:solidFill>
                  <a:schemeClr val="bg1"/>
                </a:solidFill>
                <a:latin typeface="Arial" panose="020B0604020202020204"/>
                <a:cs typeface="Arial" panose="020B0604020202020204"/>
              </a:rPr>
              <a:t>UNIDADES TEMPORALES</a:t>
            </a:r>
            <a:endParaRPr lang="es-ES" b="1" kern="1200" dirty="0">
              <a:solidFill>
                <a:schemeClr val="bg1"/>
              </a:solidFill>
              <a:latin typeface="Arial" panose="020B0604020202020204"/>
              <a:cs typeface="Arial" panose="020B0604020202020204"/>
            </a:endParaRPr>
          </a:p>
        </p:txBody>
      </p:sp>
      <p:sp>
        <p:nvSpPr>
          <p:cNvPr id="2" name="4 Rectángulo redondeado">
            <a:extLst>
              <a:ext uri="{FF2B5EF4-FFF2-40B4-BE49-F238E27FC236}">
                <a16:creationId xmlns:a16="http://schemas.microsoft.com/office/drawing/2014/main" id="{AB2CBC47-71D7-F132-FEBF-8D9355B4A0A1}"/>
              </a:ext>
            </a:extLst>
          </p:cNvPr>
          <p:cNvSpPr/>
          <p:nvPr/>
        </p:nvSpPr>
        <p:spPr>
          <a:xfrm>
            <a:off x="366486" y="2852587"/>
            <a:ext cx="8984343" cy="101201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500">
                <a:solidFill>
                  <a:schemeClr val="bg1"/>
                </a:solidFill>
                <a:latin typeface="Arial" panose="020B0604020202020204"/>
                <a:cs typeface="Arial" panose="020B0604020202020204"/>
              </a:rPr>
              <a:t>EJERCICIO</a:t>
            </a:r>
            <a:r>
              <a:rPr lang="es-ES" sz="1500">
                <a:solidFill>
                  <a:schemeClr val="bg1"/>
                </a:solidFill>
                <a:latin typeface="Arial" panose="020B0604020202020204"/>
                <a:cs typeface="Arial" panose="020B0604020202020204"/>
                <a:sym typeface="Wingdings" pitchFamily="2" charset="2"/>
              </a:rPr>
              <a:t>SESIÓNSEMANA MICROCICLOMESOCICLO PERIODO MACROCICLO</a:t>
            </a:r>
            <a:endParaRPr lang="es-ES" sz="1500" dirty="0">
              <a:solidFill>
                <a:schemeClr val="bg1"/>
              </a:solidFill>
              <a:latin typeface="Arial" panose="020B0604020202020204"/>
              <a:cs typeface="Arial" panose="020B0604020202020204"/>
            </a:endParaRPr>
          </a:p>
        </p:txBody>
      </p:sp>
      <p:sp>
        <p:nvSpPr>
          <p:cNvPr id="6" name="CuadroTexto 5">
            <a:extLst>
              <a:ext uri="{FF2B5EF4-FFF2-40B4-BE49-F238E27FC236}">
                <a16:creationId xmlns:a16="http://schemas.microsoft.com/office/drawing/2014/main" id="{EA91052A-FF07-08DC-1CBF-399A8C8B850C}"/>
              </a:ext>
            </a:extLst>
          </p:cNvPr>
          <p:cNvSpPr txBox="1"/>
          <p:nvPr/>
        </p:nvSpPr>
        <p:spPr>
          <a:xfrm>
            <a:off x="1514755" y="4067800"/>
            <a:ext cx="6961587" cy="456535"/>
          </a:xfrm>
          <a:prstGeom prst="rect">
            <a:avLst/>
          </a:prstGeom>
          <a:noFill/>
        </p:spPr>
        <p:txBody>
          <a:bodyPr wrap="square">
            <a:spAutoFit/>
          </a:bodyPr>
          <a:lstStyle/>
          <a:p>
            <a:pPr lvl="0" algn="ctr">
              <a:lnSpc>
                <a:spcPct val="150000"/>
              </a:lnSpc>
            </a:pPr>
            <a:r>
              <a:rPr lang="es-ES" sz="1800" dirty="0">
                <a:solidFill>
                  <a:schemeClr val="bg1"/>
                </a:solidFill>
                <a:latin typeface="Arial" panose="020B0604020202020204"/>
                <a:cs typeface="Arial" panose="020B0604020202020204"/>
              </a:rPr>
              <a:t>¿Qué unidades se tienen en cuenta para entrenar con mayores?</a:t>
            </a:r>
          </a:p>
        </p:txBody>
      </p:sp>
    </p:spTree>
    <p:extLst>
      <p:ext uri="{BB962C8B-B14F-4D97-AF65-F5344CB8AC3E}">
        <p14:creationId xmlns:p14="http://schemas.microsoft.com/office/powerpoint/2010/main" val="1017925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PLANIFICADOR DEL ENTRENAMIENTO</a:t>
            </a:r>
          </a:p>
          <a:p>
            <a:pPr eaLnBrk="0" fontAlgn="base" hangingPunct="0">
              <a:lnSpc>
                <a:spcPct val="100000"/>
              </a:lnSpc>
              <a:spcBef>
                <a:spcPct val="0"/>
              </a:spcBef>
              <a:spcAft>
                <a:spcPct val="0"/>
              </a:spcAft>
              <a:defRPr/>
            </a:pPr>
            <a:endParaRPr lang="es-ES" sz="2000" b="1" kern="1200" dirty="0">
              <a:solidFill>
                <a:schemeClr val="bg1"/>
              </a:solidFill>
              <a:latin typeface="Arial Black" panose="020B0A04020102020204" pitchFamily="34" charset="0"/>
              <a:cs typeface="Arial" panose="020B0604020202020204" pitchFamily="34" charset="0"/>
            </a:endParaRPr>
          </a:p>
          <a:p>
            <a:pPr eaLnBrk="0" fontAlgn="base" hangingPunct="0">
              <a:lnSpc>
                <a:spcPct val="100000"/>
              </a:lnSpc>
              <a:spcBef>
                <a:spcPct val="0"/>
              </a:spcBef>
              <a:spcAft>
                <a:spcPct val="0"/>
              </a:spcAft>
              <a:defRPr/>
            </a:pPr>
            <a:endParaRPr lang="es-ES" sz="2000" b="1" dirty="0">
              <a:solidFill>
                <a:schemeClr val="bg1"/>
              </a:solidFill>
              <a:latin typeface="Arial" panose="020B0604020202020204"/>
              <a:cs typeface="Arial" panose="020B0604020202020204"/>
            </a:endParaRPr>
          </a:p>
          <a:p>
            <a:pPr eaLnBrk="0" fontAlgn="base" hangingPunct="0">
              <a:lnSpc>
                <a:spcPct val="100000"/>
              </a:lnSpc>
              <a:spcBef>
                <a:spcPct val="0"/>
              </a:spcBef>
              <a:spcAft>
                <a:spcPct val="0"/>
              </a:spcAft>
              <a:defRPr/>
            </a:pPr>
            <a:r>
              <a:rPr lang="es-ES" sz="2000" b="1" kern="1200" dirty="0">
                <a:solidFill>
                  <a:schemeClr val="bg1"/>
                </a:solidFill>
                <a:latin typeface="Arial" panose="020B0604020202020204"/>
                <a:cs typeface="Arial" panose="020B0604020202020204"/>
              </a:rPr>
              <a:t>UNIDADES TEMPORALES</a:t>
            </a:r>
            <a:endParaRPr lang="es-ES" b="1" kern="1200" dirty="0">
              <a:solidFill>
                <a:schemeClr val="bg1"/>
              </a:solidFill>
              <a:latin typeface="Arial" panose="020B0604020202020204"/>
              <a:cs typeface="Arial" panose="020B0604020202020204"/>
            </a:endParaRPr>
          </a:p>
        </p:txBody>
      </p:sp>
      <p:sp>
        <p:nvSpPr>
          <p:cNvPr id="6" name="CuadroTexto 5">
            <a:extLst>
              <a:ext uri="{FF2B5EF4-FFF2-40B4-BE49-F238E27FC236}">
                <a16:creationId xmlns:a16="http://schemas.microsoft.com/office/drawing/2014/main" id="{EA91052A-FF07-08DC-1CBF-399A8C8B850C}"/>
              </a:ext>
            </a:extLst>
          </p:cNvPr>
          <p:cNvSpPr txBox="1"/>
          <p:nvPr/>
        </p:nvSpPr>
        <p:spPr>
          <a:xfrm>
            <a:off x="1119241" y="3682998"/>
            <a:ext cx="3565245" cy="2542363"/>
          </a:xfrm>
          <a:prstGeom prst="rect">
            <a:avLst/>
          </a:prstGeom>
          <a:noFill/>
        </p:spPr>
        <p:txBody>
          <a:bodyPr wrap="square">
            <a:spAutoFit/>
          </a:bodyPr>
          <a:lstStyle/>
          <a:p>
            <a:pPr>
              <a:lnSpc>
                <a:spcPct val="150000"/>
              </a:lnSpc>
              <a:buFont typeface="Wingdings" pitchFamily="2" charset="2"/>
              <a:buChar char="ü"/>
            </a:pPr>
            <a:r>
              <a:rPr lang="es-ES" sz="1800" b="1" dirty="0">
                <a:solidFill>
                  <a:schemeClr val="bg1"/>
                </a:solidFill>
                <a:latin typeface="Arial" panose="020B0604020202020204"/>
                <a:cs typeface="Arial" panose="020B0604020202020204"/>
              </a:rPr>
              <a:t> Equipo multidisciplinar</a:t>
            </a:r>
          </a:p>
          <a:p>
            <a:pPr>
              <a:lnSpc>
                <a:spcPct val="150000"/>
              </a:lnSpc>
              <a:buFont typeface="Wingdings" pitchFamily="2" charset="2"/>
              <a:buChar char="ü"/>
            </a:pPr>
            <a:r>
              <a:rPr lang="es-ES" sz="1800" b="1" dirty="0">
                <a:solidFill>
                  <a:schemeClr val="bg1"/>
                </a:solidFill>
                <a:latin typeface="Arial" panose="020B0604020202020204"/>
                <a:cs typeface="Arial" panose="020B0604020202020204"/>
              </a:rPr>
              <a:t> Individualización como premisa básica</a:t>
            </a:r>
          </a:p>
          <a:p>
            <a:pPr>
              <a:lnSpc>
                <a:spcPct val="150000"/>
              </a:lnSpc>
              <a:buFont typeface="Wingdings" pitchFamily="2" charset="2"/>
              <a:buChar char="ü"/>
            </a:pPr>
            <a:r>
              <a:rPr lang="es-ES" sz="1800" b="1" dirty="0">
                <a:solidFill>
                  <a:schemeClr val="bg1"/>
                </a:solidFill>
                <a:latin typeface="Arial" panose="020B0604020202020204"/>
                <a:cs typeface="Arial" panose="020B0604020202020204"/>
              </a:rPr>
              <a:t> Evaluar</a:t>
            </a:r>
          </a:p>
          <a:p>
            <a:pPr>
              <a:lnSpc>
                <a:spcPct val="150000"/>
              </a:lnSpc>
              <a:buFont typeface="Wingdings" pitchFamily="2" charset="2"/>
              <a:buChar char="ü"/>
            </a:pPr>
            <a:r>
              <a:rPr lang="es-ES" sz="1800" b="1" dirty="0">
                <a:solidFill>
                  <a:schemeClr val="bg1"/>
                </a:solidFill>
                <a:latin typeface="Arial" panose="020B0604020202020204"/>
                <a:cs typeface="Arial" panose="020B0604020202020204"/>
              </a:rPr>
              <a:t> Metodología y progresión pueden ir variando</a:t>
            </a:r>
          </a:p>
        </p:txBody>
      </p:sp>
      <p:sp>
        <p:nvSpPr>
          <p:cNvPr id="3" name="4 Rectángulo redondeado">
            <a:extLst>
              <a:ext uri="{FF2B5EF4-FFF2-40B4-BE49-F238E27FC236}">
                <a16:creationId xmlns:a16="http://schemas.microsoft.com/office/drawing/2014/main" id="{46DC914E-E7A1-B78A-6497-474F84FF006D}"/>
              </a:ext>
            </a:extLst>
          </p:cNvPr>
          <p:cNvSpPr/>
          <p:nvPr/>
        </p:nvSpPr>
        <p:spPr>
          <a:xfrm>
            <a:off x="2180633" y="2231572"/>
            <a:ext cx="5356049" cy="124822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2000" b="1" dirty="0">
                <a:solidFill>
                  <a:schemeClr val="bg1"/>
                </a:solidFill>
              </a:rPr>
              <a:t>MODELO DE PLANIFICACIÓN INDIVIDUALIZADOR Y PROGRESIVO EN SALUD (IPS)</a:t>
            </a:r>
          </a:p>
        </p:txBody>
      </p:sp>
      <p:sp>
        <p:nvSpPr>
          <p:cNvPr id="4" name="CuadroTexto 3">
            <a:extLst>
              <a:ext uri="{FF2B5EF4-FFF2-40B4-BE49-F238E27FC236}">
                <a16:creationId xmlns:a16="http://schemas.microsoft.com/office/drawing/2014/main" id="{352F7465-903C-4077-9AFA-5C2211313BAA}"/>
              </a:ext>
            </a:extLst>
          </p:cNvPr>
          <p:cNvSpPr txBox="1"/>
          <p:nvPr/>
        </p:nvSpPr>
        <p:spPr>
          <a:xfrm>
            <a:off x="4684486" y="3733798"/>
            <a:ext cx="3565245" cy="2118529"/>
          </a:xfrm>
          <a:prstGeom prst="rect">
            <a:avLst/>
          </a:prstGeom>
          <a:noFill/>
        </p:spPr>
        <p:txBody>
          <a:bodyPr wrap="square">
            <a:spAutoFit/>
          </a:bodyPr>
          <a:lstStyle/>
          <a:p>
            <a:pPr>
              <a:lnSpc>
                <a:spcPct val="150000"/>
              </a:lnSpc>
              <a:buFont typeface="Wingdings" pitchFamily="2" charset="2"/>
              <a:buChar char="ü"/>
            </a:pPr>
            <a:r>
              <a:rPr lang="es-ES" sz="1800" dirty="0">
                <a:solidFill>
                  <a:schemeClr val="bg1"/>
                </a:solidFill>
                <a:latin typeface="Arial" panose="020B0604020202020204"/>
                <a:cs typeface="Arial" panose="020B0604020202020204"/>
              </a:rPr>
              <a:t> </a:t>
            </a:r>
            <a:r>
              <a:rPr lang="es-ES" sz="1800" b="1" dirty="0">
                <a:solidFill>
                  <a:schemeClr val="bg1"/>
                </a:solidFill>
                <a:latin typeface="Arial" panose="020B0604020202020204"/>
                <a:cs typeface="Arial" panose="020B0604020202020204"/>
              </a:rPr>
              <a:t>Importancia de la nutrición</a:t>
            </a:r>
          </a:p>
          <a:p>
            <a:pPr>
              <a:lnSpc>
                <a:spcPct val="150000"/>
              </a:lnSpc>
              <a:buFont typeface="Wingdings" pitchFamily="2" charset="2"/>
              <a:buChar char="ü"/>
            </a:pPr>
            <a:r>
              <a:rPr lang="es-ES" sz="1800" b="1" dirty="0">
                <a:solidFill>
                  <a:schemeClr val="bg1"/>
                </a:solidFill>
                <a:latin typeface="Arial" panose="020B0604020202020204"/>
                <a:cs typeface="Arial" panose="020B0604020202020204"/>
              </a:rPr>
              <a:t> Control y ajuste de las cargas</a:t>
            </a:r>
          </a:p>
          <a:p>
            <a:pPr>
              <a:lnSpc>
                <a:spcPct val="150000"/>
              </a:lnSpc>
              <a:buFont typeface="Wingdings" pitchFamily="2" charset="2"/>
              <a:buChar char="ü"/>
            </a:pPr>
            <a:r>
              <a:rPr lang="es-ES" sz="1800" b="1" dirty="0">
                <a:solidFill>
                  <a:schemeClr val="bg1"/>
                </a:solidFill>
                <a:latin typeface="Arial" panose="020B0604020202020204"/>
                <a:cs typeface="Arial" panose="020B0604020202020204"/>
              </a:rPr>
              <a:t> Controlar la respuesta individual</a:t>
            </a:r>
          </a:p>
        </p:txBody>
      </p:sp>
    </p:spTree>
    <p:extLst>
      <p:ext uri="{BB962C8B-B14F-4D97-AF65-F5344CB8AC3E}">
        <p14:creationId xmlns:p14="http://schemas.microsoft.com/office/powerpoint/2010/main" val="1586187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995055" y="771540"/>
            <a:ext cx="5734995"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PLANIFICACIÓN DE ENTRENAMIENTO</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8801CD38-A0FF-5DDF-499E-477F1D3DC7BA}"/>
              </a:ext>
            </a:extLst>
          </p:cNvPr>
          <p:cNvSpPr/>
          <p:nvPr/>
        </p:nvSpPr>
        <p:spPr>
          <a:xfrm>
            <a:off x="1278587" y="1289253"/>
            <a:ext cx="7503826"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400" dirty="0">
                <a:solidFill>
                  <a:schemeClr val="bg1"/>
                </a:solidFill>
                <a:latin typeface="Arial" panose="020B0604020202020204" pitchFamily="34" charset="0"/>
                <a:cs typeface="Arial" panose="020B0604020202020204" pitchFamily="34" charset="0"/>
              </a:rPr>
              <a:t>MODELO DE PLANIFICACIÓN INDIVIDUALIZADOR Y PROGRESIVO EN SALUD (IPS)</a:t>
            </a:r>
          </a:p>
        </p:txBody>
      </p:sp>
      <p:graphicFrame>
        <p:nvGraphicFramePr>
          <p:cNvPr id="4" name="6 Tabla">
            <a:extLst>
              <a:ext uri="{FF2B5EF4-FFF2-40B4-BE49-F238E27FC236}">
                <a16:creationId xmlns:a16="http://schemas.microsoft.com/office/drawing/2014/main" id="{C4D3E4C3-8C7C-45AF-30D9-4E7AB9CE32E5}"/>
              </a:ext>
            </a:extLst>
          </p:cNvPr>
          <p:cNvGraphicFramePr>
            <a:graphicFrameLocks noGrp="1"/>
          </p:cNvGraphicFramePr>
          <p:nvPr>
            <p:extLst>
              <p:ext uri="{D42A27DB-BD31-4B8C-83A1-F6EECF244321}">
                <p14:modId xmlns:p14="http://schemas.microsoft.com/office/powerpoint/2010/main" val="853608846"/>
              </p:ext>
            </p:extLst>
          </p:nvPr>
        </p:nvGraphicFramePr>
        <p:xfrm>
          <a:off x="840707" y="2202371"/>
          <a:ext cx="8269426" cy="3002153"/>
        </p:xfrm>
        <a:graphic>
          <a:graphicData uri="http://schemas.openxmlformats.org/drawingml/2006/table">
            <a:tbl>
              <a:tblPr firstRow="1" bandRow="1">
                <a:tableStyleId>{5C22544A-7EE6-4342-B048-85BDC9FD1C3A}</a:tableStyleId>
              </a:tblPr>
              <a:tblGrid>
                <a:gridCol w="4134713">
                  <a:extLst>
                    <a:ext uri="{9D8B030D-6E8A-4147-A177-3AD203B41FA5}">
                      <a16:colId xmlns:a16="http://schemas.microsoft.com/office/drawing/2014/main" val="20000"/>
                    </a:ext>
                  </a:extLst>
                </a:gridCol>
                <a:gridCol w="4134713">
                  <a:extLst>
                    <a:ext uri="{9D8B030D-6E8A-4147-A177-3AD203B41FA5}">
                      <a16:colId xmlns:a16="http://schemas.microsoft.com/office/drawing/2014/main" val="20001"/>
                    </a:ext>
                  </a:extLst>
                </a:gridCol>
              </a:tblGrid>
              <a:tr h="425094">
                <a:tc>
                  <a:txBody>
                    <a:bodyPr/>
                    <a:lstStyle/>
                    <a:p>
                      <a:pPr algn="ctr"/>
                      <a:r>
                        <a:rPr lang="es-ES" sz="1600" dirty="0">
                          <a:latin typeface="Arial" panose="020B0604020202020204" pitchFamily="34" charset="0"/>
                          <a:cs typeface="Arial" panose="020B0604020202020204" pitchFamily="34" charset="0"/>
                        </a:rPr>
                        <a:t>NIVEL 0</a:t>
                      </a:r>
                    </a:p>
                  </a:txBody>
                  <a:tcPr/>
                </a:tc>
                <a:tc>
                  <a:txBody>
                    <a:bodyPr/>
                    <a:lstStyle/>
                    <a:p>
                      <a:pPr algn="ctr"/>
                      <a:r>
                        <a:rPr lang="es-ES" sz="1600" dirty="0">
                          <a:latin typeface="Arial" panose="020B0604020202020204" pitchFamily="34" charset="0"/>
                          <a:cs typeface="Arial" panose="020B0604020202020204" pitchFamily="34" charset="0"/>
                        </a:rPr>
                        <a:t>NIVEL 1</a:t>
                      </a:r>
                    </a:p>
                  </a:txBody>
                  <a:tcPr/>
                </a:tc>
                <a:extLst>
                  <a:ext uri="{0D108BD9-81ED-4DB2-BD59-A6C34878D82A}">
                    <a16:rowId xmlns:a16="http://schemas.microsoft.com/office/drawing/2014/main" val="10000"/>
                  </a:ext>
                </a:extLst>
              </a:tr>
              <a:tr h="2577059">
                <a:tc>
                  <a:txBody>
                    <a:bodyPr/>
                    <a:lstStyle/>
                    <a:p>
                      <a:pPr algn="l">
                        <a:lnSpc>
                          <a:spcPct val="150000"/>
                        </a:lnSpc>
                        <a:buFont typeface="Arial" pitchFamily="34" charset="0"/>
                        <a:buChar char="•"/>
                      </a:pPr>
                      <a:r>
                        <a:rPr lang="es-ES" sz="1600" dirty="0">
                          <a:latin typeface="Arial" panose="020B0604020202020204" pitchFamily="34" charset="0"/>
                          <a:cs typeface="Arial" panose="020B0604020202020204" pitchFamily="34" charset="0"/>
                        </a:rPr>
                        <a:t> </a:t>
                      </a:r>
                      <a:r>
                        <a:rPr kumimoji="0" lang="es-ES" sz="1600" kern="1200" dirty="0">
                          <a:solidFill>
                            <a:schemeClr val="dk1"/>
                          </a:solidFill>
                          <a:latin typeface="Arial" panose="020B0604020202020204" pitchFamily="34" charset="0"/>
                          <a:ea typeface="+mn-ea"/>
                          <a:cs typeface="Arial" panose="020B0604020202020204" pitchFamily="34" charset="0"/>
                        </a:rPr>
                        <a:t>Personas mayores principiantes sanas y en baja forma física.</a:t>
                      </a:r>
                    </a:p>
                    <a:p>
                      <a:pPr algn="l">
                        <a:lnSpc>
                          <a:spcPct val="150000"/>
                        </a:lnSpc>
                        <a:buFont typeface="Arial" pitchFamily="34" charset="0"/>
                        <a:buChar char="•"/>
                      </a:pPr>
                      <a:r>
                        <a:rPr kumimoji="0" lang="es-ES" sz="1600" kern="1200" baseline="0" dirty="0">
                          <a:solidFill>
                            <a:schemeClr val="dk1"/>
                          </a:solidFill>
                          <a:latin typeface="Arial" panose="020B0604020202020204" pitchFamily="34" charset="0"/>
                          <a:ea typeface="+mn-ea"/>
                          <a:cs typeface="Arial" panose="020B0604020202020204" pitchFamily="34" charset="0"/>
                        </a:rPr>
                        <a:t> P</a:t>
                      </a:r>
                      <a:r>
                        <a:rPr kumimoji="0" lang="es-ES" sz="1600" kern="1200" dirty="0">
                          <a:solidFill>
                            <a:schemeClr val="dk1"/>
                          </a:solidFill>
                          <a:latin typeface="Arial" panose="020B0604020202020204" pitchFamily="34" charset="0"/>
                          <a:ea typeface="+mn-ea"/>
                          <a:cs typeface="Arial" panose="020B0604020202020204" pitchFamily="34" charset="0"/>
                        </a:rPr>
                        <a:t>ersonas mayores principiantes con patologías y baja forma física.</a:t>
                      </a:r>
                    </a:p>
                    <a:p>
                      <a:pPr algn="l">
                        <a:lnSpc>
                          <a:spcPct val="150000"/>
                        </a:lnSpc>
                        <a:buFont typeface="Arial" pitchFamily="34" charset="0"/>
                        <a:buChar char="•"/>
                      </a:pPr>
                      <a:r>
                        <a:rPr kumimoji="0" lang="es-ES" sz="1600" kern="1200" baseline="0" dirty="0">
                          <a:solidFill>
                            <a:schemeClr val="dk1"/>
                          </a:solidFill>
                          <a:latin typeface="Arial" panose="020B0604020202020204" pitchFamily="34" charset="0"/>
                          <a:ea typeface="+mn-ea"/>
                          <a:cs typeface="Arial" panose="020B0604020202020204" pitchFamily="34" charset="0"/>
                        </a:rPr>
                        <a:t> P</a:t>
                      </a:r>
                      <a:r>
                        <a:rPr kumimoji="0" lang="es-ES" sz="1600" kern="1200" dirty="0">
                          <a:solidFill>
                            <a:schemeClr val="dk1"/>
                          </a:solidFill>
                          <a:latin typeface="Arial" panose="020B0604020202020204" pitchFamily="34" charset="0"/>
                          <a:ea typeface="+mn-ea"/>
                          <a:cs typeface="Arial" panose="020B0604020202020204" pitchFamily="34" charset="0"/>
                        </a:rPr>
                        <a:t>ersonas mayores principiantes con patologías y moderada forma física.</a:t>
                      </a:r>
                      <a:endParaRPr lang="es-ES" sz="1600" dirty="0">
                        <a:latin typeface="Arial" panose="020B0604020202020204" pitchFamily="34" charset="0"/>
                        <a:cs typeface="Arial" panose="020B0604020202020204" pitchFamily="34" charset="0"/>
                      </a:endParaRPr>
                    </a:p>
                  </a:txBody>
                  <a:tcPr/>
                </a:tc>
                <a:tc>
                  <a:txBody>
                    <a:bodyPr/>
                    <a:lstStyle/>
                    <a:p>
                      <a:pPr algn="l">
                        <a:lnSpc>
                          <a:spcPct val="150000"/>
                        </a:lnSpc>
                        <a:buFont typeface="Arial" pitchFamily="34" charset="0"/>
                        <a:buChar char="•"/>
                      </a:pPr>
                      <a:r>
                        <a:rPr kumimoji="0" lang="es-ES" sz="1600" kern="1200" dirty="0">
                          <a:solidFill>
                            <a:schemeClr val="dk1"/>
                          </a:solidFill>
                          <a:latin typeface="Arial" panose="020B0604020202020204" pitchFamily="34" charset="0"/>
                          <a:ea typeface="+mn-ea"/>
                          <a:cs typeface="Arial" panose="020B0604020202020204" pitchFamily="34" charset="0"/>
                        </a:rPr>
                        <a:t> Personas mayores principalmente sanas y moderada forma física.</a:t>
                      </a:r>
                    </a:p>
                    <a:p>
                      <a:pPr algn="l">
                        <a:lnSpc>
                          <a:spcPct val="150000"/>
                        </a:lnSpc>
                        <a:buFont typeface="Arial" pitchFamily="34" charset="0"/>
                        <a:buChar char="•"/>
                      </a:pPr>
                      <a:r>
                        <a:rPr kumimoji="0" lang="es-ES" sz="1600" kern="1200" baseline="0" dirty="0">
                          <a:solidFill>
                            <a:schemeClr val="dk1"/>
                          </a:solidFill>
                          <a:latin typeface="Arial" panose="020B0604020202020204" pitchFamily="34" charset="0"/>
                          <a:ea typeface="+mn-ea"/>
                          <a:cs typeface="Arial" panose="020B0604020202020204" pitchFamily="34" charset="0"/>
                        </a:rPr>
                        <a:t> P</a:t>
                      </a:r>
                      <a:r>
                        <a:rPr kumimoji="0" lang="es-ES" sz="1600" kern="1200" dirty="0">
                          <a:solidFill>
                            <a:schemeClr val="dk1"/>
                          </a:solidFill>
                          <a:latin typeface="Arial" panose="020B0604020202020204" pitchFamily="34" charset="0"/>
                          <a:ea typeface="+mn-ea"/>
                          <a:cs typeface="Arial" panose="020B0604020202020204" pitchFamily="34" charset="0"/>
                        </a:rPr>
                        <a:t>ersonas mayores con patologías no principiantes y moderada forma física. </a:t>
                      </a:r>
                      <a:endParaRPr lang="es-E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bl>
          </a:graphicData>
        </a:graphic>
      </p:graphicFrame>
      <p:sp>
        <p:nvSpPr>
          <p:cNvPr id="6" name="7 Elipse">
            <a:extLst>
              <a:ext uri="{FF2B5EF4-FFF2-40B4-BE49-F238E27FC236}">
                <a16:creationId xmlns:a16="http://schemas.microsoft.com/office/drawing/2014/main" id="{1080252C-C82F-4862-AE08-B98604EC4E25}"/>
              </a:ext>
            </a:extLst>
          </p:cNvPr>
          <p:cNvSpPr/>
          <p:nvPr/>
        </p:nvSpPr>
        <p:spPr>
          <a:xfrm>
            <a:off x="7253369" y="4670052"/>
            <a:ext cx="1856764" cy="124484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dirty="0"/>
              <a:t>Valoración de la forma física: SFT</a:t>
            </a:r>
          </a:p>
        </p:txBody>
      </p:sp>
    </p:spTree>
    <p:extLst>
      <p:ext uri="{BB962C8B-B14F-4D97-AF65-F5344CB8AC3E}">
        <p14:creationId xmlns:p14="http://schemas.microsoft.com/office/powerpoint/2010/main" val="1560461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995055" y="771540"/>
            <a:ext cx="5734995"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PLANIFICACIÓN DE ENTRENAMIENTO</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8801CD38-A0FF-5DDF-499E-477F1D3DC7BA}"/>
              </a:ext>
            </a:extLst>
          </p:cNvPr>
          <p:cNvSpPr/>
          <p:nvPr/>
        </p:nvSpPr>
        <p:spPr>
          <a:xfrm>
            <a:off x="1278587" y="1289253"/>
            <a:ext cx="7503826"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400" dirty="0">
                <a:solidFill>
                  <a:schemeClr val="bg1"/>
                </a:solidFill>
                <a:latin typeface="Arial" panose="020B0604020202020204" pitchFamily="34" charset="0"/>
                <a:cs typeface="Arial" panose="020B0604020202020204" pitchFamily="34" charset="0"/>
              </a:rPr>
              <a:t>MODELO DE PLANIFICACIÓN INDIVIDUALIZADOR Y PROGRESIVO EN SALUD (IPS)</a:t>
            </a:r>
          </a:p>
        </p:txBody>
      </p:sp>
      <p:graphicFrame>
        <p:nvGraphicFramePr>
          <p:cNvPr id="3" name="8 Tabla">
            <a:extLst>
              <a:ext uri="{FF2B5EF4-FFF2-40B4-BE49-F238E27FC236}">
                <a16:creationId xmlns:a16="http://schemas.microsoft.com/office/drawing/2014/main" id="{631C4076-391B-679A-2820-BBF9DEAF7F60}"/>
              </a:ext>
            </a:extLst>
          </p:cNvPr>
          <p:cNvGraphicFramePr>
            <a:graphicFrameLocks noGrp="1"/>
          </p:cNvGraphicFramePr>
          <p:nvPr/>
        </p:nvGraphicFramePr>
        <p:xfrm>
          <a:off x="375889" y="2169824"/>
          <a:ext cx="8975375" cy="2682592"/>
        </p:xfrm>
        <a:graphic>
          <a:graphicData uri="http://schemas.openxmlformats.org/drawingml/2006/table">
            <a:tbl>
              <a:tblPr firstRow="1" bandRow="1">
                <a:tableStyleId>{5C22544A-7EE6-4342-B048-85BDC9FD1C3A}</a:tableStyleId>
              </a:tblPr>
              <a:tblGrid>
                <a:gridCol w="2679455">
                  <a:extLst>
                    <a:ext uri="{9D8B030D-6E8A-4147-A177-3AD203B41FA5}">
                      <a16:colId xmlns:a16="http://schemas.microsoft.com/office/drawing/2014/main" val="20000"/>
                    </a:ext>
                  </a:extLst>
                </a:gridCol>
                <a:gridCol w="3147960">
                  <a:extLst>
                    <a:ext uri="{9D8B030D-6E8A-4147-A177-3AD203B41FA5}">
                      <a16:colId xmlns:a16="http://schemas.microsoft.com/office/drawing/2014/main" val="20001"/>
                    </a:ext>
                  </a:extLst>
                </a:gridCol>
                <a:gridCol w="3147960">
                  <a:extLst>
                    <a:ext uri="{9D8B030D-6E8A-4147-A177-3AD203B41FA5}">
                      <a16:colId xmlns:a16="http://schemas.microsoft.com/office/drawing/2014/main" val="20002"/>
                    </a:ext>
                  </a:extLst>
                </a:gridCol>
              </a:tblGrid>
              <a:tr h="880226">
                <a:tc>
                  <a:txBody>
                    <a:bodyPr/>
                    <a:lstStyle/>
                    <a:p>
                      <a:pPr algn="ctr"/>
                      <a:r>
                        <a:rPr lang="es-ES" dirty="0"/>
                        <a:t>PERIODO INDIVIDUALIZADOR</a:t>
                      </a:r>
                    </a:p>
                  </a:txBody>
                  <a:tcPr anchor="ctr"/>
                </a:tc>
                <a:tc>
                  <a:txBody>
                    <a:bodyPr/>
                    <a:lstStyle/>
                    <a:p>
                      <a:pPr algn="ctr"/>
                      <a:r>
                        <a:rPr lang="es-ES" dirty="0"/>
                        <a:t>PERIODO DE INCREMENTO PROGRESIVO</a:t>
                      </a:r>
                    </a:p>
                  </a:txBody>
                  <a:tcPr anchor="ctr"/>
                </a:tc>
                <a:tc>
                  <a:txBody>
                    <a:bodyPr/>
                    <a:lstStyle/>
                    <a:p>
                      <a:pPr algn="ctr"/>
                      <a:r>
                        <a:rPr lang="es-ES" dirty="0"/>
                        <a:t>PERIODO DE SALUD</a:t>
                      </a:r>
                    </a:p>
                  </a:txBody>
                  <a:tcPr anchor="ctr"/>
                </a:tc>
                <a:extLst>
                  <a:ext uri="{0D108BD9-81ED-4DB2-BD59-A6C34878D82A}">
                    <a16:rowId xmlns:a16="http://schemas.microsoft.com/office/drawing/2014/main" val="10000"/>
                  </a:ext>
                </a:extLst>
              </a:tr>
              <a:tr h="1802366">
                <a:tc>
                  <a:txBody>
                    <a:bodyPr/>
                    <a:lstStyle/>
                    <a:p>
                      <a:pPr algn="l">
                        <a:buFont typeface="Arial" pitchFamily="34" charset="0"/>
                        <a:buChar char="•"/>
                      </a:pPr>
                      <a:r>
                        <a:rPr lang="es-ES" sz="1600" dirty="0"/>
                        <a:t> 4-6 semanas</a:t>
                      </a:r>
                    </a:p>
                    <a:p>
                      <a:pPr algn="l">
                        <a:buFont typeface="Arial" pitchFamily="34" charset="0"/>
                        <a:buChar char="•"/>
                      </a:pPr>
                      <a:r>
                        <a:rPr lang="es-ES" sz="1600" baseline="0" dirty="0"/>
                        <a:t> Recabar información y definir criterio de individualización</a:t>
                      </a:r>
                    </a:p>
                    <a:p>
                      <a:pPr algn="l">
                        <a:buFont typeface="Arial" pitchFamily="34" charset="0"/>
                        <a:buChar char="•"/>
                      </a:pPr>
                      <a:r>
                        <a:rPr lang="es-ES" sz="1600" baseline="0" dirty="0"/>
                        <a:t> Familiarización </a:t>
                      </a:r>
                      <a:endParaRPr lang="es-ES" sz="1600" dirty="0"/>
                    </a:p>
                  </a:txBody>
                  <a:tcPr anchor="ctr"/>
                </a:tc>
                <a:tc>
                  <a:txBody>
                    <a:bodyPr/>
                    <a:lstStyle/>
                    <a:p>
                      <a:pPr algn="l">
                        <a:buFont typeface="Arial" pitchFamily="34" charset="0"/>
                        <a:buChar char="•"/>
                      </a:pPr>
                      <a:r>
                        <a:rPr lang="es-ES" sz="1600" dirty="0"/>
                        <a:t> 4-5 semanas</a:t>
                      </a:r>
                    </a:p>
                    <a:p>
                      <a:pPr algn="l">
                        <a:buFont typeface="Arial" pitchFamily="34" charset="0"/>
                        <a:buChar char="•"/>
                      </a:pPr>
                      <a:r>
                        <a:rPr lang="es-ES" sz="1600" dirty="0"/>
                        <a:t> Plantear</a:t>
                      </a:r>
                      <a:r>
                        <a:rPr lang="es-ES" sz="1600" baseline="0" dirty="0"/>
                        <a:t> aumento de exigencia en función de respuesta y adaptación</a:t>
                      </a:r>
                      <a:endParaRPr lang="es-ES" sz="1600" dirty="0"/>
                    </a:p>
                  </a:txBody>
                  <a:tcPr anchor="ctr"/>
                </a:tc>
                <a:tc>
                  <a:txBody>
                    <a:bodyPr/>
                    <a:lstStyle/>
                    <a:p>
                      <a:pPr algn="l">
                        <a:buFont typeface="Arial" pitchFamily="34" charset="0"/>
                        <a:buChar char="•"/>
                      </a:pPr>
                      <a:r>
                        <a:rPr lang="es-ES" sz="1600" dirty="0"/>
                        <a:t> 3-4 semanas</a:t>
                      </a:r>
                    </a:p>
                    <a:p>
                      <a:pPr algn="l">
                        <a:buFont typeface="Arial" pitchFamily="34" charset="0"/>
                        <a:buChar char="•"/>
                      </a:pPr>
                      <a:r>
                        <a:rPr lang="es-ES" sz="1600" dirty="0"/>
                        <a:t> </a:t>
                      </a:r>
                      <a:r>
                        <a:rPr lang="es-ES" sz="1600" b="1" dirty="0"/>
                        <a:t>Mejorar</a:t>
                      </a:r>
                      <a:r>
                        <a:rPr lang="es-ES" sz="1600" b="1" baseline="0" dirty="0"/>
                        <a:t> y mantener estado de salud</a:t>
                      </a:r>
                    </a:p>
                    <a:p>
                      <a:pPr algn="l">
                        <a:buFont typeface="Arial" pitchFamily="34" charset="0"/>
                        <a:buChar char="•"/>
                      </a:pPr>
                      <a:r>
                        <a:rPr lang="es-ES" sz="1600" baseline="0" dirty="0"/>
                        <a:t> Control y reestructuración del trabajo</a:t>
                      </a:r>
                      <a:endParaRPr lang="es-ES" sz="1600" dirty="0"/>
                    </a:p>
                  </a:txBody>
                  <a:tcPr anchor="ct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58482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a:extLst>
              <a:ext uri="{FF2B5EF4-FFF2-40B4-BE49-F238E27FC236}">
                <a16:creationId xmlns:a16="http://schemas.microsoft.com/office/drawing/2014/main" id="{ECA408BB-43A9-4CD2-A838-1784C117A30A}"/>
              </a:ext>
            </a:extLst>
          </p:cNvPr>
          <p:cNvSpPr txBox="1"/>
          <p:nvPr/>
        </p:nvSpPr>
        <p:spPr>
          <a:xfrm>
            <a:off x="3768685" y="785785"/>
            <a:ext cx="5050812"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Las personas mayores NO realizan suficiente ejercicio físico por:</a:t>
            </a:r>
          </a:p>
        </p:txBody>
      </p:sp>
      <p:graphicFrame>
        <p:nvGraphicFramePr>
          <p:cNvPr id="2" name="Diagrama 4">
            <a:extLst>
              <a:ext uri="{FF2B5EF4-FFF2-40B4-BE49-F238E27FC236}">
                <a16:creationId xmlns:a16="http://schemas.microsoft.com/office/drawing/2014/main" id="{840D8DDB-0425-3800-0F87-BD398552FD49}"/>
              </a:ext>
            </a:extLst>
          </p:cNvPr>
          <p:cNvGraphicFramePr/>
          <p:nvPr>
            <p:extLst>
              <p:ext uri="{D42A27DB-BD31-4B8C-83A1-F6EECF244321}">
                <p14:modId xmlns:p14="http://schemas.microsoft.com/office/powerpoint/2010/main" val="2029886444"/>
              </p:ext>
            </p:extLst>
          </p:nvPr>
        </p:nvGraphicFramePr>
        <p:xfrm>
          <a:off x="3059045" y="1452879"/>
          <a:ext cx="5760452" cy="46193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Imagen 7">
            <a:extLst>
              <a:ext uri="{FF2B5EF4-FFF2-40B4-BE49-F238E27FC236}">
                <a16:creationId xmlns:a16="http://schemas.microsoft.com/office/drawing/2014/main" id="{1A11F83F-D6F4-2AD0-4560-5F42A50DA812}"/>
              </a:ext>
            </a:extLst>
          </p:cNvPr>
          <p:cNvPicPr>
            <a:picLocks noChangeAspect="1"/>
          </p:cNvPicPr>
          <p:nvPr/>
        </p:nvPicPr>
        <p:blipFill rotWithShape="1">
          <a:blip r:embed="rId11">
            <a:grayscl/>
            <a:extLst>
              <a:ext uri="{28A0092B-C50C-407E-A947-70E740481C1C}">
                <a14:useLocalDpi xmlns:a14="http://schemas.microsoft.com/office/drawing/2010/main" val="0"/>
              </a:ext>
            </a:extLst>
          </a:blip>
          <a:srcRect l="9512" t="18637"/>
          <a:stretch/>
        </p:blipFill>
        <p:spPr>
          <a:xfrm>
            <a:off x="935713" y="1385723"/>
            <a:ext cx="3449946" cy="5020426"/>
          </a:xfrm>
          <a:prstGeom prst="rect">
            <a:avLst/>
          </a:prstGeom>
        </p:spPr>
      </p:pic>
    </p:spTree>
    <p:extLst>
      <p:ext uri="{BB962C8B-B14F-4D97-AF65-F5344CB8AC3E}">
        <p14:creationId xmlns:p14="http://schemas.microsoft.com/office/powerpoint/2010/main" val="23810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944332" y="771540"/>
            <a:ext cx="5734995"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PLANIFICACIÓN DE ENTRENAMIENTO</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8801CD38-A0FF-5DDF-499E-477F1D3DC7BA}"/>
              </a:ext>
            </a:extLst>
          </p:cNvPr>
          <p:cNvSpPr/>
          <p:nvPr/>
        </p:nvSpPr>
        <p:spPr>
          <a:xfrm>
            <a:off x="1059917" y="1289205"/>
            <a:ext cx="7503826"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400" dirty="0">
                <a:solidFill>
                  <a:schemeClr val="bg1"/>
                </a:solidFill>
                <a:latin typeface="Arial" panose="020B0604020202020204" pitchFamily="34" charset="0"/>
                <a:cs typeface="Arial" panose="020B0604020202020204" pitchFamily="34" charset="0"/>
              </a:rPr>
              <a:t>MODELO DE PLANIFICACIÓN INDIVIDUALIZADOR Y PROGRESIVO EN SALUD (IPS)</a:t>
            </a:r>
          </a:p>
        </p:txBody>
      </p:sp>
      <p:pic>
        <p:nvPicPr>
          <p:cNvPr id="8" name="Picture 2">
            <a:extLst>
              <a:ext uri="{FF2B5EF4-FFF2-40B4-BE49-F238E27FC236}">
                <a16:creationId xmlns:a16="http://schemas.microsoft.com/office/drawing/2014/main" id="{EB7D1A4E-EA19-0411-2E43-C226B727606F}"/>
              </a:ext>
            </a:extLst>
          </p:cNvPr>
          <p:cNvPicPr>
            <a:picLocks noChangeAspect="1" noChangeArrowheads="1"/>
          </p:cNvPicPr>
          <p:nvPr/>
        </p:nvPicPr>
        <p:blipFill>
          <a:blip r:embed="rId7"/>
          <a:srcRect l="27074" t="29098" r="32372" b="36066"/>
          <a:stretch>
            <a:fillRect/>
          </a:stretch>
        </p:blipFill>
        <p:spPr bwMode="auto">
          <a:xfrm>
            <a:off x="1059917" y="2044706"/>
            <a:ext cx="7633765" cy="3686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6399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944332" y="771540"/>
            <a:ext cx="5734995"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PLANIFICACIÓN DE ENTRENAMIENTO</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8801CD38-A0FF-5DDF-499E-477F1D3DC7BA}"/>
              </a:ext>
            </a:extLst>
          </p:cNvPr>
          <p:cNvSpPr/>
          <p:nvPr/>
        </p:nvSpPr>
        <p:spPr>
          <a:xfrm>
            <a:off x="1059917" y="1289205"/>
            <a:ext cx="7503826"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400" dirty="0">
                <a:solidFill>
                  <a:schemeClr val="bg1"/>
                </a:solidFill>
                <a:latin typeface="Arial" panose="020B0604020202020204" pitchFamily="34" charset="0"/>
                <a:cs typeface="Arial" panose="020B0604020202020204" pitchFamily="34" charset="0"/>
              </a:rPr>
              <a:t>TIPOS DE MESOCICLOS</a:t>
            </a:r>
          </a:p>
        </p:txBody>
      </p:sp>
      <p:graphicFrame>
        <p:nvGraphicFramePr>
          <p:cNvPr id="3" name="6 Tabla">
            <a:extLst>
              <a:ext uri="{FF2B5EF4-FFF2-40B4-BE49-F238E27FC236}">
                <a16:creationId xmlns:a16="http://schemas.microsoft.com/office/drawing/2014/main" id="{87949E37-54B6-1319-26AA-0EADE63C3996}"/>
              </a:ext>
            </a:extLst>
          </p:cNvPr>
          <p:cNvGraphicFramePr>
            <a:graphicFrameLocks noGrp="1"/>
          </p:cNvGraphicFramePr>
          <p:nvPr>
            <p:extLst>
              <p:ext uri="{D42A27DB-BD31-4B8C-83A1-F6EECF244321}">
                <p14:modId xmlns:p14="http://schemas.microsoft.com/office/powerpoint/2010/main" val="172830509"/>
              </p:ext>
            </p:extLst>
          </p:nvPr>
        </p:nvGraphicFramePr>
        <p:xfrm>
          <a:off x="462312" y="2253284"/>
          <a:ext cx="8779224" cy="3017520"/>
        </p:xfrm>
        <a:graphic>
          <a:graphicData uri="http://schemas.openxmlformats.org/drawingml/2006/table">
            <a:tbl>
              <a:tblPr firstRow="1" bandRow="1">
                <a:tableStyleId>{5C22544A-7EE6-4342-B048-85BDC9FD1C3A}</a:tableStyleId>
              </a:tblPr>
              <a:tblGrid>
                <a:gridCol w="2926408">
                  <a:extLst>
                    <a:ext uri="{9D8B030D-6E8A-4147-A177-3AD203B41FA5}">
                      <a16:colId xmlns:a16="http://schemas.microsoft.com/office/drawing/2014/main" val="20000"/>
                    </a:ext>
                  </a:extLst>
                </a:gridCol>
                <a:gridCol w="2926408">
                  <a:extLst>
                    <a:ext uri="{9D8B030D-6E8A-4147-A177-3AD203B41FA5}">
                      <a16:colId xmlns:a16="http://schemas.microsoft.com/office/drawing/2014/main" val="20001"/>
                    </a:ext>
                  </a:extLst>
                </a:gridCol>
                <a:gridCol w="2926408">
                  <a:extLst>
                    <a:ext uri="{9D8B030D-6E8A-4147-A177-3AD203B41FA5}">
                      <a16:colId xmlns:a16="http://schemas.microsoft.com/office/drawing/2014/main" val="20002"/>
                    </a:ext>
                  </a:extLst>
                </a:gridCol>
              </a:tblGrid>
              <a:tr h="370840">
                <a:tc>
                  <a:txBody>
                    <a:bodyPr/>
                    <a:lstStyle/>
                    <a:p>
                      <a:pPr algn="ctr"/>
                      <a:r>
                        <a:rPr lang="es-ES" dirty="0"/>
                        <a:t>INICIAL</a:t>
                      </a:r>
                    </a:p>
                  </a:txBody>
                  <a:tcPr/>
                </a:tc>
                <a:tc>
                  <a:txBody>
                    <a:bodyPr/>
                    <a:lstStyle/>
                    <a:p>
                      <a:pPr algn="ctr"/>
                      <a:r>
                        <a:rPr lang="es-ES" dirty="0"/>
                        <a:t>INCREMENTO FUNCIONAL</a:t>
                      </a:r>
                    </a:p>
                  </a:txBody>
                  <a:tcPr/>
                </a:tc>
                <a:tc>
                  <a:txBody>
                    <a:bodyPr/>
                    <a:lstStyle/>
                    <a:p>
                      <a:pPr algn="ctr"/>
                      <a:r>
                        <a:rPr lang="es-ES" dirty="0"/>
                        <a:t>DE CONTROL Y REESTRUCTURACIÓN</a:t>
                      </a:r>
                    </a:p>
                  </a:txBody>
                  <a:tcPr/>
                </a:tc>
                <a:extLst>
                  <a:ext uri="{0D108BD9-81ED-4DB2-BD59-A6C34878D82A}">
                    <a16:rowId xmlns:a16="http://schemas.microsoft.com/office/drawing/2014/main" val="10000"/>
                  </a:ext>
                </a:extLst>
              </a:tr>
              <a:tr h="370840">
                <a:tc>
                  <a:txBody>
                    <a:bodyPr/>
                    <a:lstStyle/>
                    <a:p>
                      <a:pPr algn="ctr"/>
                      <a:r>
                        <a:rPr lang="es-ES" b="1" dirty="0"/>
                        <a:t>MICROCICLO</a:t>
                      </a:r>
                      <a:r>
                        <a:rPr lang="es-ES" b="1" baseline="0" dirty="0"/>
                        <a:t> EVALUACIÓN</a:t>
                      </a:r>
                    </a:p>
                    <a:p>
                      <a:pPr algn="ctr"/>
                      <a:r>
                        <a:rPr lang="es-ES" sz="1400" baseline="0" dirty="0"/>
                        <a:t>(recogida información en TODOS los ámbitos)</a:t>
                      </a:r>
                    </a:p>
                    <a:p>
                      <a:pPr algn="ctr"/>
                      <a:endParaRPr lang="es-ES" baseline="0" dirty="0"/>
                    </a:p>
                    <a:p>
                      <a:pPr algn="ctr"/>
                      <a:r>
                        <a:rPr lang="es-ES" b="1" baseline="0" dirty="0"/>
                        <a:t>MICROCICLO  ADAPTACIÓN BIOLÓGICA</a:t>
                      </a:r>
                    </a:p>
                    <a:p>
                      <a:pPr algn="ctr"/>
                      <a:r>
                        <a:rPr lang="es-ES" sz="1400" baseline="0" dirty="0"/>
                        <a:t>(preparar a la persona a nivel biológico y mental; familiarización)</a:t>
                      </a:r>
                      <a:endParaRPr lang="es-ES" sz="1400" dirty="0"/>
                    </a:p>
                  </a:txBody>
                  <a:tcPr/>
                </a:tc>
                <a:tc>
                  <a:txBody>
                    <a:bodyPr/>
                    <a:lstStyle/>
                    <a:p>
                      <a:pPr algn="ctr"/>
                      <a:r>
                        <a:rPr lang="es-ES" b="1" dirty="0"/>
                        <a:t>MICROCICLOS</a:t>
                      </a:r>
                      <a:r>
                        <a:rPr lang="es-ES" b="1" baseline="0" dirty="0"/>
                        <a:t> DE DESARROLLO Y EVALUACIÓN CONTINUA</a:t>
                      </a:r>
                    </a:p>
                    <a:p>
                      <a:pPr algn="ctr"/>
                      <a:r>
                        <a:rPr lang="es-ES" sz="1400" baseline="0" dirty="0"/>
                        <a:t>(incrementar funcionalidad física y mental; asimilar cargas y reorientar estímulos; adquirir niveles de motivación adecuados)</a:t>
                      </a:r>
                      <a:endParaRPr lang="es-ES" sz="1400" dirty="0"/>
                    </a:p>
                  </a:txBody>
                  <a:tcPr/>
                </a:tc>
                <a:tc>
                  <a:txBody>
                    <a:bodyPr/>
                    <a:lstStyle/>
                    <a:p>
                      <a:pPr algn="ctr"/>
                      <a:r>
                        <a:rPr lang="es-ES" b="1" dirty="0"/>
                        <a:t>MICROCILO</a:t>
                      </a:r>
                      <a:r>
                        <a:rPr lang="es-ES" b="1" baseline="0" dirty="0"/>
                        <a:t> DE EVALUACIÓN</a:t>
                      </a:r>
                      <a:endParaRPr lang="es-ES" b="0" baseline="0" dirty="0"/>
                    </a:p>
                    <a:p>
                      <a:pPr algn="ctr"/>
                      <a:r>
                        <a:rPr lang="es-ES" sz="1400" b="0" baseline="0" dirty="0"/>
                        <a:t>(analizar cambios producidos respecto al primer microciclo</a:t>
                      </a:r>
                      <a:r>
                        <a:rPr lang="es-ES" b="0" baseline="0" dirty="0"/>
                        <a:t>)</a:t>
                      </a:r>
                    </a:p>
                    <a:p>
                      <a:pPr algn="ctr"/>
                      <a:endParaRPr lang="es-ES" b="0" baseline="0" dirty="0"/>
                    </a:p>
                    <a:p>
                      <a:pPr algn="ctr"/>
                      <a:r>
                        <a:rPr lang="es-ES" b="1" baseline="0" dirty="0"/>
                        <a:t>MICROCICLO DE ESTIMULACIÓN TRANSITORIA</a:t>
                      </a:r>
                    </a:p>
                    <a:p>
                      <a:pPr algn="ctr"/>
                      <a:r>
                        <a:rPr lang="es-ES" sz="1400" b="0" baseline="0" dirty="0"/>
                        <a:t>(recuperación funcional de cargas y disminuir nivel de exigencia)</a:t>
                      </a:r>
                      <a:endParaRPr lang="es-ES" sz="1400" b="1"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27981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944332" y="771540"/>
            <a:ext cx="5734995"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PLANIFICACIÓN DE ENTRENAMIENTO</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8801CD38-A0FF-5DDF-499E-477F1D3DC7BA}"/>
              </a:ext>
            </a:extLst>
          </p:cNvPr>
          <p:cNvSpPr/>
          <p:nvPr/>
        </p:nvSpPr>
        <p:spPr>
          <a:xfrm>
            <a:off x="1059917" y="1289205"/>
            <a:ext cx="7503826"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400" dirty="0">
                <a:solidFill>
                  <a:schemeClr val="bg1"/>
                </a:solidFill>
                <a:latin typeface="Arial" panose="020B0604020202020204" pitchFamily="34" charset="0"/>
                <a:cs typeface="Arial" panose="020B0604020202020204" pitchFamily="34" charset="0"/>
              </a:rPr>
              <a:t>PREMISAS A LA HORA DE PLANIFICAR EL ENTRENAMIENTO</a:t>
            </a:r>
          </a:p>
        </p:txBody>
      </p:sp>
      <p:sp>
        <p:nvSpPr>
          <p:cNvPr id="4" name="5 CuadroTexto">
            <a:extLst>
              <a:ext uri="{FF2B5EF4-FFF2-40B4-BE49-F238E27FC236}">
                <a16:creationId xmlns:a16="http://schemas.microsoft.com/office/drawing/2014/main" id="{A31E83D2-8480-1B83-CD3E-CF9D5BF94148}"/>
              </a:ext>
            </a:extLst>
          </p:cNvPr>
          <p:cNvSpPr txBox="1"/>
          <p:nvPr/>
        </p:nvSpPr>
        <p:spPr>
          <a:xfrm>
            <a:off x="658368" y="2001113"/>
            <a:ext cx="8644128" cy="4109330"/>
          </a:xfrm>
          <a:prstGeom prst="rect">
            <a:avLst/>
          </a:prstGeom>
          <a:noFill/>
        </p:spPr>
        <p:txBody>
          <a:bodyPr wrap="square" rtlCol="0">
            <a:spAutoFit/>
          </a:bodyPr>
          <a:lstStyle/>
          <a:p>
            <a:pPr lvl="0">
              <a:lnSpc>
                <a:spcPct val="150000"/>
              </a:lnSpc>
            </a:pPr>
            <a:r>
              <a:rPr lang="es-ES" sz="1600" dirty="0">
                <a:solidFill>
                  <a:schemeClr val="bg1"/>
                </a:solidFill>
                <a:latin typeface="Arial" panose="020B0604020202020204" pitchFamily="34" charset="0"/>
                <a:cs typeface="Arial" panose="020B0604020202020204" pitchFamily="34" charset="0"/>
              </a:rPr>
              <a:t>• Planificación general de la actividad por grupos, lo más homogéneos posibles.</a:t>
            </a:r>
          </a:p>
          <a:p>
            <a:pPr lvl="0">
              <a:lnSpc>
                <a:spcPct val="150000"/>
              </a:lnSpc>
            </a:pPr>
            <a:r>
              <a:rPr lang="es-ES" sz="1600" dirty="0">
                <a:solidFill>
                  <a:schemeClr val="bg1"/>
                </a:solidFill>
                <a:latin typeface="Arial" panose="020B0604020202020204" pitchFamily="34" charset="0"/>
                <a:cs typeface="Arial" panose="020B0604020202020204" pitchFamily="34" charset="0"/>
              </a:rPr>
              <a:t>• Programación por periodos y sesiones.</a:t>
            </a:r>
          </a:p>
          <a:p>
            <a:pPr lvl="0">
              <a:lnSpc>
                <a:spcPct val="150000"/>
              </a:lnSpc>
            </a:pPr>
            <a:r>
              <a:rPr lang="es-ES" sz="1600" dirty="0">
                <a:solidFill>
                  <a:schemeClr val="bg1"/>
                </a:solidFill>
                <a:latin typeface="Arial" panose="020B0604020202020204" pitchFamily="34" charset="0"/>
                <a:cs typeface="Arial" panose="020B0604020202020204" pitchFamily="34" charset="0"/>
              </a:rPr>
              <a:t>• Seguimiento y evaluación de los alumnos.</a:t>
            </a:r>
          </a:p>
          <a:p>
            <a:pPr lvl="0">
              <a:lnSpc>
                <a:spcPct val="150000"/>
              </a:lnSpc>
            </a:pPr>
            <a:r>
              <a:rPr lang="es-ES" sz="1600" dirty="0">
                <a:solidFill>
                  <a:schemeClr val="bg1"/>
                </a:solidFill>
                <a:latin typeface="Arial" panose="020B0604020202020204" pitchFamily="34" charset="0"/>
                <a:cs typeface="Arial" panose="020B0604020202020204" pitchFamily="34" charset="0"/>
              </a:rPr>
              <a:t>• Eliminación de ejercicios contraindicados.</a:t>
            </a:r>
          </a:p>
          <a:p>
            <a:pPr lvl="0">
              <a:lnSpc>
                <a:spcPct val="150000"/>
              </a:lnSpc>
            </a:pPr>
            <a:r>
              <a:rPr lang="es-ES" sz="1600" dirty="0">
                <a:solidFill>
                  <a:schemeClr val="bg1"/>
                </a:solidFill>
                <a:latin typeface="Arial" panose="020B0604020202020204" pitchFamily="34" charset="0"/>
                <a:cs typeface="Arial" panose="020B0604020202020204" pitchFamily="34" charset="0"/>
              </a:rPr>
              <a:t>• Normas de seguridad en la ejecución.</a:t>
            </a:r>
          </a:p>
          <a:p>
            <a:pPr lvl="0">
              <a:lnSpc>
                <a:spcPct val="150000"/>
              </a:lnSpc>
            </a:pPr>
            <a:r>
              <a:rPr lang="es-ES" sz="1600" dirty="0">
                <a:solidFill>
                  <a:schemeClr val="bg1"/>
                </a:solidFill>
                <a:latin typeface="Arial" panose="020B0604020202020204" pitchFamily="34" charset="0"/>
                <a:cs typeface="Arial" panose="020B0604020202020204" pitchFamily="34" charset="0"/>
              </a:rPr>
              <a:t>• Planificación de ejercicios adecuados para el desarrollo de la condición física para la salud (resistencia aeróbica, fuerza y resistencia muscular, flexibilidad, velocidad neuromuscular, cualidades coordinativas y relajación), así como tareas para el desarrollo cognitivo y emocional.</a:t>
            </a:r>
          </a:p>
          <a:p>
            <a:pPr lvl="0">
              <a:lnSpc>
                <a:spcPct val="150000"/>
              </a:lnSpc>
            </a:pPr>
            <a:r>
              <a:rPr lang="es-ES" sz="1600" dirty="0">
                <a:solidFill>
                  <a:schemeClr val="bg1"/>
                </a:solidFill>
                <a:latin typeface="Arial" panose="020B0604020202020204" pitchFamily="34" charset="0"/>
                <a:cs typeface="Arial" panose="020B0604020202020204" pitchFamily="34" charset="0"/>
              </a:rPr>
              <a:t>• Diseño de tareas para afecciones específicas: diabetes, hipertensión, enfermos cardiacos, problemas de espalda, etc.</a:t>
            </a:r>
            <a:endParaRPr lang="es-E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436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944332" y="771540"/>
            <a:ext cx="5734995"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PLANIFICACIÓN DE ENTRENAMIENTO</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8801CD38-A0FF-5DDF-499E-477F1D3DC7BA}"/>
              </a:ext>
            </a:extLst>
          </p:cNvPr>
          <p:cNvSpPr/>
          <p:nvPr/>
        </p:nvSpPr>
        <p:spPr>
          <a:xfrm>
            <a:off x="749954" y="1228774"/>
            <a:ext cx="8217408"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400" dirty="0">
                <a:solidFill>
                  <a:schemeClr val="bg1"/>
                </a:solidFill>
                <a:latin typeface="Arial" panose="020B0604020202020204" pitchFamily="34" charset="0"/>
                <a:cs typeface="Arial" panose="020B0604020202020204" pitchFamily="34" charset="0"/>
              </a:rPr>
              <a:t>PASOS PARA CONSTRUIR UN PROGRAMA DE EJERCICIO FÍSICO MULTICIMPONENTE EFICAZ</a:t>
            </a:r>
          </a:p>
        </p:txBody>
      </p:sp>
      <p:pic>
        <p:nvPicPr>
          <p:cNvPr id="3" name="Picture 2">
            <a:extLst>
              <a:ext uri="{FF2B5EF4-FFF2-40B4-BE49-F238E27FC236}">
                <a16:creationId xmlns:a16="http://schemas.microsoft.com/office/drawing/2014/main" id="{E8B11F2A-E9E1-87A2-0E47-DF68C10119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3656"/>
          <a:stretch>
            <a:fillRect/>
          </a:stretch>
        </p:blipFill>
        <p:spPr bwMode="auto">
          <a:xfrm>
            <a:off x="1070678" y="1878386"/>
            <a:ext cx="7807974" cy="42536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7089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944332" y="771540"/>
            <a:ext cx="5734995"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ESTRUCTURA DE LA SESIÓN GRUPAL</a:t>
            </a:r>
            <a:endParaRPr lang="es-ES" b="1" kern="1200" dirty="0">
              <a:solidFill>
                <a:schemeClr val="bg1"/>
              </a:solidFill>
              <a:latin typeface="Arial Black" panose="020B0A04020102020204" pitchFamily="34" charset="0"/>
              <a:cs typeface="Arial" panose="020B0604020202020204" pitchFamily="34" charset="0"/>
            </a:endParaRPr>
          </a:p>
        </p:txBody>
      </p:sp>
      <p:graphicFrame>
        <p:nvGraphicFramePr>
          <p:cNvPr id="4" name="3 Tabla">
            <a:extLst>
              <a:ext uri="{FF2B5EF4-FFF2-40B4-BE49-F238E27FC236}">
                <a16:creationId xmlns:a16="http://schemas.microsoft.com/office/drawing/2014/main" id="{5506BE9F-E4F6-24AD-E167-1687DC2518F9}"/>
              </a:ext>
            </a:extLst>
          </p:cNvPr>
          <p:cNvGraphicFramePr>
            <a:graphicFrameLocks noGrp="1"/>
          </p:cNvGraphicFramePr>
          <p:nvPr>
            <p:extLst>
              <p:ext uri="{D42A27DB-BD31-4B8C-83A1-F6EECF244321}">
                <p14:modId xmlns:p14="http://schemas.microsoft.com/office/powerpoint/2010/main" val="1109625479"/>
              </p:ext>
            </p:extLst>
          </p:nvPr>
        </p:nvGraphicFramePr>
        <p:xfrm>
          <a:off x="536449" y="1621724"/>
          <a:ext cx="5734995" cy="4211346"/>
        </p:xfrm>
        <a:graphic>
          <a:graphicData uri="http://schemas.openxmlformats.org/drawingml/2006/table">
            <a:tbl>
              <a:tblPr>
                <a:tableStyleId>{22838BEF-8BB2-4498-84A7-C5851F593DF1}</a:tableStyleId>
              </a:tblPr>
              <a:tblGrid>
                <a:gridCol w="2102234">
                  <a:extLst>
                    <a:ext uri="{9D8B030D-6E8A-4147-A177-3AD203B41FA5}">
                      <a16:colId xmlns:a16="http://schemas.microsoft.com/office/drawing/2014/main" val="20000"/>
                    </a:ext>
                  </a:extLst>
                </a:gridCol>
                <a:gridCol w="3632761">
                  <a:extLst>
                    <a:ext uri="{9D8B030D-6E8A-4147-A177-3AD203B41FA5}">
                      <a16:colId xmlns:a16="http://schemas.microsoft.com/office/drawing/2014/main" val="20001"/>
                    </a:ext>
                  </a:extLst>
                </a:gridCol>
              </a:tblGrid>
              <a:tr h="420530">
                <a:tc>
                  <a:txBody>
                    <a:bodyPr/>
                    <a:lstStyle/>
                    <a:p>
                      <a:pPr algn="ctr">
                        <a:lnSpc>
                          <a:spcPct val="150000"/>
                        </a:lnSpc>
                        <a:spcAft>
                          <a:spcPts val="0"/>
                        </a:spcAft>
                      </a:pPr>
                      <a:r>
                        <a:rPr lang="es-ES_tradnl" sz="1400" b="1" dirty="0">
                          <a:solidFill>
                            <a:schemeClr val="bg1"/>
                          </a:solidFill>
                        </a:rPr>
                        <a:t>FASES DE LA SESIÓN</a:t>
                      </a:r>
                      <a:endParaRPr lang="es-ES" sz="1600" b="1" dirty="0">
                        <a:solidFill>
                          <a:schemeClr val="bg1"/>
                        </a:solidFill>
                        <a:latin typeface="Times New Roman"/>
                        <a:ea typeface="Times New Roman"/>
                        <a:cs typeface="Times New Roman"/>
                      </a:endParaRPr>
                    </a:p>
                  </a:txBody>
                  <a:tcPr marL="68580" marR="68580" marT="0" marB="0" anchor="ctr">
                    <a:solidFill>
                      <a:srgbClr val="69A3D7"/>
                    </a:solidFill>
                  </a:tcPr>
                </a:tc>
                <a:tc>
                  <a:txBody>
                    <a:bodyPr/>
                    <a:lstStyle/>
                    <a:p>
                      <a:pPr algn="ctr">
                        <a:lnSpc>
                          <a:spcPct val="150000"/>
                        </a:lnSpc>
                        <a:spcAft>
                          <a:spcPts val="0"/>
                        </a:spcAft>
                      </a:pPr>
                      <a:r>
                        <a:rPr lang="es-ES_tradnl" sz="1400" b="1" dirty="0">
                          <a:solidFill>
                            <a:schemeClr val="bg1"/>
                          </a:solidFill>
                        </a:rPr>
                        <a:t>SUBFASES O MODALIDADES</a:t>
                      </a:r>
                      <a:endParaRPr lang="es-ES" sz="1600" b="1" dirty="0">
                        <a:solidFill>
                          <a:schemeClr val="bg1"/>
                        </a:solidFill>
                        <a:latin typeface="Times New Roman"/>
                        <a:ea typeface="Times New Roman"/>
                        <a:cs typeface="Times New Roman"/>
                      </a:endParaRPr>
                    </a:p>
                  </a:txBody>
                  <a:tcPr marL="68580" marR="68580" marT="0" marB="0" anchor="ctr">
                    <a:solidFill>
                      <a:srgbClr val="69A3D7"/>
                    </a:solidFill>
                  </a:tcPr>
                </a:tc>
                <a:extLst>
                  <a:ext uri="{0D108BD9-81ED-4DB2-BD59-A6C34878D82A}">
                    <a16:rowId xmlns:a16="http://schemas.microsoft.com/office/drawing/2014/main" val="10000"/>
                  </a:ext>
                </a:extLst>
              </a:tr>
              <a:tr h="631803">
                <a:tc>
                  <a:txBody>
                    <a:bodyPr/>
                    <a:lstStyle/>
                    <a:p>
                      <a:pPr algn="ctr">
                        <a:lnSpc>
                          <a:spcPct val="150000"/>
                        </a:lnSpc>
                        <a:spcAft>
                          <a:spcPts val="0"/>
                        </a:spcAft>
                      </a:pPr>
                      <a:r>
                        <a:rPr lang="es-ES_tradnl" sz="1400" dirty="0"/>
                        <a:t>Calentamiento</a:t>
                      </a:r>
                      <a:endParaRPr lang="es-ES" sz="1600" dirty="0">
                        <a:latin typeface="Times New Roman"/>
                        <a:ea typeface="Times New Roman"/>
                        <a:cs typeface="Times New Roman"/>
                      </a:endParaRPr>
                    </a:p>
                  </a:txBody>
                  <a:tcPr marL="68580" marR="68580" marT="0" marB="0" anchor="ctr"/>
                </a:tc>
                <a:tc>
                  <a:txBody>
                    <a:bodyPr/>
                    <a:lstStyle/>
                    <a:p>
                      <a:pPr algn="ctr">
                        <a:lnSpc>
                          <a:spcPct val="150000"/>
                        </a:lnSpc>
                        <a:spcAft>
                          <a:spcPts val="0"/>
                        </a:spcAft>
                      </a:pPr>
                      <a:r>
                        <a:rPr lang="es-ES_tradnl" sz="1400" dirty="0"/>
                        <a:t>Activación-animación</a:t>
                      </a:r>
                      <a:endParaRPr lang="es-ES" sz="1600" dirty="0"/>
                    </a:p>
                    <a:p>
                      <a:pPr algn="ctr">
                        <a:lnSpc>
                          <a:spcPct val="150000"/>
                        </a:lnSpc>
                        <a:spcAft>
                          <a:spcPts val="0"/>
                        </a:spcAft>
                      </a:pPr>
                      <a:r>
                        <a:rPr lang="es-ES_tradnl" sz="1400" dirty="0"/>
                        <a:t>Movilidad articular</a:t>
                      </a:r>
                      <a:endParaRPr lang="es-ES" sz="16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1"/>
                  </a:ext>
                </a:extLst>
              </a:tr>
              <a:tr h="947704">
                <a:tc>
                  <a:txBody>
                    <a:bodyPr/>
                    <a:lstStyle/>
                    <a:p>
                      <a:pPr algn="ctr">
                        <a:lnSpc>
                          <a:spcPct val="150000"/>
                        </a:lnSpc>
                        <a:spcAft>
                          <a:spcPts val="0"/>
                        </a:spcAft>
                      </a:pPr>
                      <a:r>
                        <a:rPr lang="es-ES_tradnl" sz="1400" dirty="0"/>
                        <a:t>Tonificación muscular </a:t>
                      </a:r>
                      <a:endParaRPr lang="es-ES" sz="1600" dirty="0">
                        <a:latin typeface="Times New Roman"/>
                        <a:ea typeface="Times New Roman"/>
                        <a:cs typeface="Times New Roman"/>
                      </a:endParaRPr>
                    </a:p>
                  </a:txBody>
                  <a:tcPr marL="68580" marR="68580" marT="0" marB="0" anchor="ctr"/>
                </a:tc>
                <a:tc>
                  <a:txBody>
                    <a:bodyPr/>
                    <a:lstStyle/>
                    <a:p>
                      <a:pPr algn="ctr">
                        <a:lnSpc>
                          <a:spcPct val="150000"/>
                        </a:lnSpc>
                        <a:spcAft>
                          <a:spcPts val="0"/>
                        </a:spcAft>
                      </a:pPr>
                      <a:r>
                        <a:rPr lang="es-ES_tradnl" sz="1400" dirty="0"/>
                        <a:t>Autocargas</a:t>
                      </a:r>
                      <a:endParaRPr lang="es-ES" sz="1600" dirty="0"/>
                    </a:p>
                    <a:p>
                      <a:pPr algn="ctr">
                        <a:lnSpc>
                          <a:spcPct val="150000"/>
                        </a:lnSpc>
                        <a:spcAft>
                          <a:spcPts val="0"/>
                        </a:spcAft>
                      </a:pPr>
                      <a:r>
                        <a:rPr lang="es-ES_tradnl" sz="1400" dirty="0"/>
                        <a:t>Sobrecargas livianas y moderadas</a:t>
                      </a:r>
                      <a:endParaRPr lang="es-ES" sz="1600" dirty="0"/>
                    </a:p>
                    <a:p>
                      <a:pPr algn="ctr">
                        <a:lnSpc>
                          <a:spcPct val="150000"/>
                        </a:lnSpc>
                        <a:spcAft>
                          <a:spcPts val="0"/>
                        </a:spcAft>
                      </a:pPr>
                      <a:r>
                        <a:rPr lang="es-ES_tradnl" sz="1400" dirty="0"/>
                        <a:t>Circuitos de fuerza </a:t>
                      </a:r>
                      <a:endParaRPr lang="es-ES" sz="16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2"/>
                  </a:ext>
                </a:extLst>
              </a:tr>
              <a:tr h="1263605">
                <a:tc>
                  <a:txBody>
                    <a:bodyPr/>
                    <a:lstStyle/>
                    <a:p>
                      <a:pPr algn="ctr">
                        <a:lnSpc>
                          <a:spcPct val="150000"/>
                        </a:lnSpc>
                        <a:spcAft>
                          <a:spcPts val="0"/>
                        </a:spcAft>
                      </a:pPr>
                      <a:r>
                        <a:rPr lang="es-ES_tradnl" sz="1400"/>
                        <a:t>Fase aeróbica</a:t>
                      </a:r>
                      <a:endParaRPr lang="es-ES" sz="1600">
                        <a:latin typeface="Times New Roman"/>
                        <a:ea typeface="Times New Roman"/>
                        <a:cs typeface="Times New Roman"/>
                      </a:endParaRPr>
                    </a:p>
                  </a:txBody>
                  <a:tcPr marL="68580" marR="68580" marT="0" marB="0" anchor="ctr"/>
                </a:tc>
                <a:tc>
                  <a:txBody>
                    <a:bodyPr/>
                    <a:lstStyle/>
                    <a:p>
                      <a:pPr algn="ctr">
                        <a:lnSpc>
                          <a:spcPct val="150000"/>
                        </a:lnSpc>
                        <a:spcAft>
                          <a:spcPts val="0"/>
                        </a:spcAft>
                      </a:pPr>
                      <a:r>
                        <a:rPr lang="es-ES_tradnl" sz="1400" dirty="0"/>
                        <a:t>Actividades rítmicas</a:t>
                      </a:r>
                      <a:endParaRPr lang="es-ES" sz="1600" dirty="0"/>
                    </a:p>
                    <a:p>
                      <a:pPr algn="ctr">
                        <a:lnSpc>
                          <a:spcPct val="150000"/>
                        </a:lnSpc>
                        <a:spcAft>
                          <a:spcPts val="0"/>
                        </a:spcAft>
                      </a:pPr>
                      <a:r>
                        <a:rPr lang="es-ES_tradnl" sz="1400" dirty="0"/>
                        <a:t>Juegos</a:t>
                      </a:r>
                      <a:endParaRPr lang="es-ES" sz="1600" dirty="0"/>
                    </a:p>
                    <a:p>
                      <a:pPr algn="ctr">
                        <a:lnSpc>
                          <a:spcPct val="150000"/>
                        </a:lnSpc>
                        <a:spcAft>
                          <a:spcPts val="0"/>
                        </a:spcAft>
                      </a:pPr>
                      <a:r>
                        <a:rPr lang="es-ES_tradnl" sz="1400" dirty="0"/>
                        <a:t>Circuitos</a:t>
                      </a:r>
                      <a:endParaRPr lang="es-ES" sz="1600" dirty="0"/>
                    </a:p>
                    <a:p>
                      <a:pPr algn="ctr">
                        <a:lnSpc>
                          <a:spcPct val="150000"/>
                        </a:lnSpc>
                        <a:spcAft>
                          <a:spcPts val="0"/>
                        </a:spcAft>
                      </a:pPr>
                      <a:r>
                        <a:rPr lang="es-ES_tradnl" sz="1400" dirty="0"/>
                        <a:t>Ejercicio Continuo</a:t>
                      </a:r>
                      <a:endParaRPr lang="es-ES" sz="16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3"/>
                  </a:ext>
                </a:extLst>
              </a:tr>
              <a:tr h="947704">
                <a:tc>
                  <a:txBody>
                    <a:bodyPr/>
                    <a:lstStyle/>
                    <a:p>
                      <a:pPr algn="ctr">
                        <a:lnSpc>
                          <a:spcPct val="150000"/>
                        </a:lnSpc>
                        <a:spcAft>
                          <a:spcPts val="0"/>
                        </a:spcAft>
                      </a:pPr>
                      <a:r>
                        <a:rPr lang="es-ES_tradnl" sz="1400"/>
                        <a:t>Vuelta a la calma</a:t>
                      </a:r>
                      <a:endParaRPr lang="es-ES" sz="1600">
                        <a:latin typeface="Times New Roman"/>
                        <a:ea typeface="Times New Roman"/>
                        <a:cs typeface="Times New Roman"/>
                      </a:endParaRPr>
                    </a:p>
                  </a:txBody>
                  <a:tcPr marL="68580" marR="68580" marT="0" marB="0" anchor="ctr"/>
                </a:tc>
                <a:tc>
                  <a:txBody>
                    <a:bodyPr/>
                    <a:lstStyle/>
                    <a:p>
                      <a:pPr algn="ctr">
                        <a:lnSpc>
                          <a:spcPct val="150000"/>
                        </a:lnSpc>
                        <a:spcAft>
                          <a:spcPts val="0"/>
                        </a:spcAft>
                      </a:pPr>
                      <a:r>
                        <a:rPr lang="es-ES_tradnl" sz="1400" dirty="0"/>
                        <a:t>Estiramientos</a:t>
                      </a:r>
                      <a:endParaRPr lang="es-ES" sz="1600" dirty="0"/>
                    </a:p>
                    <a:p>
                      <a:pPr algn="ctr">
                        <a:lnSpc>
                          <a:spcPct val="150000"/>
                        </a:lnSpc>
                        <a:spcAft>
                          <a:spcPts val="0"/>
                        </a:spcAft>
                      </a:pPr>
                      <a:r>
                        <a:rPr lang="es-ES_tradnl" sz="1400" dirty="0"/>
                        <a:t>Higiene postural</a:t>
                      </a:r>
                      <a:endParaRPr lang="es-ES" sz="1600" dirty="0"/>
                    </a:p>
                    <a:p>
                      <a:pPr algn="ctr">
                        <a:lnSpc>
                          <a:spcPct val="150000"/>
                        </a:lnSpc>
                        <a:spcAft>
                          <a:spcPts val="0"/>
                        </a:spcAft>
                      </a:pPr>
                      <a:r>
                        <a:rPr lang="es-ES_tradnl" sz="1400" dirty="0"/>
                        <a:t>Técnicas de relajación</a:t>
                      </a:r>
                      <a:endParaRPr lang="es-ES" sz="16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6" name="4 Llamada de nube">
            <a:extLst>
              <a:ext uri="{FF2B5EF4-FFF2-40B4-BE49-F238E27FC236}">
                <a16:creationId xmlns:a16="http://schemas.microsoft.com/office/drawing/2014/main" id="{D57687E4-3F8B-0AB0-D250-71E0C13BF09B}"/>
              </a:ext>
            </a:extLst>
          </p:cNvPr>
          <p:cNvSpPr/>
          <p:nvPr/>
        </p:nvSpPr>
        <p:spPr>
          <a:xfrm>
            <a:off x="6334331" y="1652110"/>
            <a:ext cx="2943201" cy="2075287"/>
          </a:xfrm>
          <a:prstGeom prst="cloudCallout">
            <a:avLst>
              <a:gd name="adj1" fmla="val -47306"/>
              <a:gd name="adj2" fmla="val 67942"/>
            </a:avLst>
          </a:prstGeom>
          <a:ln>
            <a:solidFill>
              <a:srgbClr val="5B9BD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solidFill>
                  <a:srgbClr val="006CA9"/>
                </a:solidFill>
              </a:rPr>
              <a:t>Siempre presentes </a:t>
            </a:r>
            <a:r>
              <a:rPr lang="es-ES" b="1" dirty="0">
                <a:solidFill>
                  <a:srgbClr val="006CA9"/>
                </a:solidFill>
              </a:rPr>
              <a:t>EJERCICIO AERÓBICO y</a:t>
            </a:r>
            <a:r>
              <a:rPr lang="es-ES" dirty="0">
                <a:solidFill>
                  <a:srgbClr val="006CA9"/>
                </a:solidFill>
              </a:rPr>
              <a:t> </a:t>
            </a:r>
            <a:r>
              <a:rPr lang="es-ES" b="1" dirty="0">
                <a:solidFill>
                  <a:srgbClr val="006CA9"/>
                </a:solidFill>
              </a:rPr>
              <a:t>ENTRENAMIENTO DE FUERZA</a:t>
            </a:r>
          </a:p>
        </p:txBody>
      </p:sp>
    </p:spTree>
    <p:extLst>
      <p:ext uri="{BB962C8B-B14F-4D97-AF65-F5344CB8AC3E}">
        <p14:creationId xmlns:p14="http://schemas.microsoft.com/office/powerpoint/2010/main" val="1505826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944332" y="771540"/>
            <a:ext cx="5734995"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ESTRUCTURA DE LA SESIÓN</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1450848" y="1508381"/>
            <a:ext cx="6711449"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FASES PARA EL DISEÑO DE UNA SESIÓN (</a:t>
            </a:r>
            <a:r>
              <a:rPr lang="es-ES" sz="1600" b="1" dirty="0" err="1">
                <a:solidFill>
                  <a:schemeClr val="bg1"/>
                </a:solidFill>
                <a:latin typeface="Arial" panose="020B0604020202020204" pitchFamily="34" charset="0"/>
                <a:cs typeface="Arial" panose="020B0604020202020204" pitchFamily="34" charset="0"/>
              </a:rPr>
              <a:t>Angels</a:t>
            </a:r>
            <a:r>
              <a:rPr lang="es-ES" sz="1600" b="1" dirty="0">
                <a:solidFill>
                  <a:schemeClr val="bg1"/>
                </a:solidFill>
                <a:latin typeface="Arial" panose="020B0604020202020204" pitchFamily="34" charset="0"/>
                <a:cs typeface="Arial" panose="020B0604020202020204" pitchFamily="34" charset="0"/>
              </a:rPr>
              <a:t> Soler, 2009)</a:t>
            </a:r>
          </a:p>
        </p:txBody>
      </p:sp>
      <p:sp>
        <p:nvSpPr>
          <p:cNvPr id="3" name="7 Rectángulo">
            <a:extLst>
              <a:ext uri="{FF2B5EF4-FFF2-40B4-BE49-F238E27FC236}">
                <a16:creationId xmlns:a16="http://schemas.microsoft.com/office/drawing/2014/main" id="{58BC697F-6414-16B5-F054-42E724170B32}"/>
              </a:ext>
            </a:extLst>
          </p:cNvPr>
          <p:cNvSpPr/>
          <p:nvPr/>
        </p:nvSpPr>
        <p:spPr>
          <a:xfrm>
            <a:off x="2804555" y="2216307"/>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600" b="1" dirty="0">
                <a:latin typeface="Arial" panose="020B0604020202020204" pitchFamily="34" charset="0"/>
                <a:cs typeface="Arial" panose="020B0604020202020204" pitchFamily="34" charset="0"/>
              </a:rPr>
              <a:t>TOMA DE CONTACTO</a:t>
            </a:r>
          </a:p>
        </p:txBody>
      </p:sp>
      <p:sp>
        <p:nvSpPr>
          <p:cNvPr id="8" name="13 Rectángulo">
            <a:extLst>
              <a:ext uri="{FF2B5EF4-FFF2-40B4-BE49-F238E27FC236}">
                <a16:creationId xmlns:a16="http://schemas.microsoft.com/office/drawing/2014/main" id="{E086EEEC-2FFE-647C-10DB-BBAAD1A16D34}"/>
              </a:ext>
            </a:extLst>
          </p:cNvPr>
          <p:cNvSpPr/>
          <p:nvPr/>
        </p:nvSpPr>
        <p:spPr>
          <a:xfrm>
            <a:off x="2804555" y="2949214"/>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600" b="1" dirty="0">
                <a:latin typeface="Arial" panose="020B0604020202020204" pitchFamily="34" charset="0"/>
                <a:cs typeface="Arial" panose="020B0604020202020204" pitchFamily="34" charset="0"/>
              </a:rPr>
              <a:t>CALENTAMIENTO</a:t>
            </a:r>
          </a:p>
        </p:txBody>
      </p:sp>
      <p:sp>
        <p:nvSpPr>
          <p:cNvPr id="9" name="15 Rectángulo">
            <a:extLst>
              <a:ext uri="{FF2B5EF4-FFF2-40B4-BE49-F238E27FC236}">
                <a16:creationId xmlns:a16="http://schemas.microsoft.com/office/drawing/2014/main" id="{F16F0EF6-A6BB-1D0F-8B7B-8DE358A07964}"/>
              </a:ext>
            </a:extLst>
          </p:cNvPr>
          <p:cNvSpPr/>
          <p:nvPr/>
        </p:nvSpPr>
        <p:spPr>
          <a:xfrm>
            <a:off x="2804555" y="3766036"/>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600" b="1" dirty="0">
                <a:latin typeface="Arial" panose="020B0604020202020204" pitchFamily="34" charset="0"/>
                <a:cs typeface="Arial" panose="020B0604020202020204" pitchFamily="34" charset="0"/>
              </a:rPr>
              <a:t>PARTE PRINCIPAL</a:t>
            </a:r>
          </a:p>
        </p:txBody>
      </p:sp>
      <p:sp>
        <p:nvSpPr>
          <p:cNvPr id="10" name="16 Rectángulo">
            <a:extLst>
              <a:ext uri="{FF2B5EF4-FFF2-40B4-BE49-F238E27FC236}">
                <a16:creationId xmlns:a16="http://schemas.microsoft.com/office/drawing/2014/main" id="{0BFF48AD-C07A-31C2-4AA6-93B8CF865F21}"/>
              </a:ext>
            </a:extLst>
          </p:cNvPr>
          <p:cNvSpPr/>
          <p:nvPr/>
        </p:nvSpPr>
        <p:spPr>
          <a:xfrm>
            <a:off x="2804555" y="4555430"/>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600" b="1" dirty="0">
                <a:latin typeface="Arial" panose="020B0604020202020204" pitchFamily="34" charset="0"/>
                <a:cs typeface="Arial" panose="020B0604020202020204" pitchFamily="34" charset="0"/>
              </a:rPr>
              <a:t>VUELTA A LA CALMA</a:t>
            </a:r>
          </a:p>
        </p:txBody>
      </p:sp>
      <p:sp>
        <p:nvSpPr>
          <p:cNvPr id="12" name="17 Rectángulo">
            <a:extLst>
              <a:ext uri="{FF2B5EF4-FFF2-40B4-BE49-F238E27FC236}">
                <a16:creationId xmlns:a16="http://schemas.microsoft.com/office/drawing/2014/main" id="{5F42B09F-CB85-6BE5-3193-DD3458D9DDAF}"/>
              </a:ext>
            </a:extLst>
          </p:cNvPr>
          <p:cNvSpPr/>
          <p:nvPr/>
        </p:nvSpPr>
        <p:spPr>
          <a:xfrm>
            <a:off x="2804555" y="5291806"/>
            <a:ext cx="4144489" cy="54626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600" b="1" dirty="0">
                <a:latin typeface="Arial" panose="020B0604020202020204" pitchFamily="34" charset="0"/>
                <a:cs typeface="Arial" panose="020B0604020202020204" pitchFamily="34" charset="0"/>
              </a:rPr>
              <a:t>PARTE FINAL</a:t>
            </a:r>
          </a:p>
        </p:txBody>
      </p:sp>
    </p:spTree>
    <p:extLst>
      <p:ext uri="{BB962C8B-B14F-4D97-AF65-F5344CB8AC3E}">
        <p14:creationId xmlns:p14="http://schemas.microsoft.com/office/powerpoint/2010/main" val="796781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450848" y="771540"/>
            <a:ext cx="6864096"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ESTRUCTURA DEL ENTRENAMIENTO O SESIÓN</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359150" y="1497276"/>
            <a:ext cx="5035297"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FASES PARA EL DISEÑO DE UNA SESIÓN</a:t>
            </a:r>
          </a:p>
        </p:txBody>
      </p:sp>
      <p:pic>
        <p:nvPicPr>
          <p:cNvPr id="6" name="Picture 3" descr="D:\Users\usuario\Pictures\Fotos\Andorra 13\phoca_thumb_l_COA_20130611_44.jpg">
            <a:extLst>
              <a:ext uri="{FF2B5EF4-FFF2-40B4-BE49-F238E27FC236}">
                <a16:creationId xmlns:a16="http://schemas.microsoft.com/office/drawing/2014/main" id="{621F906B-A5C0-EE79-4E3E-861C75FB0E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4140" y="2566031"/>
            <a:ext cx="4116326" cy="2952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2 Subtítulo">
            <a:extLst>
              <a:ext uri="{FF2B5EF4-FFF2-40B4-BE49-F238E27FC236}">
                <a16:creationId xmlns:a16="http://schemas.microsoft.com/office/drawing/2014/main" id="{EED6E4D9-82B6-1518-00CD-0D8ED5B114E7}"/>
              </a:ext>
            </a:extLst>
          </p:cNvPr>
          <p:cNvSpPr txBox="1">
            <a:spLocks/>
          </p:cNvSpPr>
          <p:nvPr/>
        </p:nvSpPr>
        <p:spPr>
          <a:xfrm>
            <a:off x="997870" y="2363091"/>
            <a:ext cx="3224344"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b="1" dirty="0">
                <a:solidFill>
                  <a:schemeClr val="bg1"/>
                </a:solidFill>
                <a:latin typeface="Arial Black" panose="020B0A04020102020204" pitchFamily="34" charset="0"/>
                <a:cs typeface="Arial" panose="020B0604020202020204" pitchFamily="34" charset="0"/>
              </a:rPr>
              <a:t>TOMA DE CONTROL</a:t>
            </a:r>
            <a:endParaRPr lang="es-ES" sz="2000" b="1" kern="1200" dirty="0">
              <a:solidFill>
                <a:schemeClr val="bg1"/>
              </a:solidFill>
              <a:latin typeface="Arial Black" panose="020B0A04020102020204" pitchFamily="34" charset="0"/>
              <a:cs typeface="Arial" panose="020B0604020202020204" pitchFamily="34" charset="0"/>
            </a:endParaRPr>
          </a:p>
        </p:txBody>
      </p:sp>
      <p:sp>
        <p:nvSpPr>
          <p:cNvPr id="14" name="2 Subtítulo">
            <a:extLst>
              <a:ext uri="{FF2B5EF4-FFF2-40B4-BE49-F238E27FC236}">
                <a16:creationId xmlns:a16="http://schemas.microsoft.com/office/drawing/2014/main" id="{22909B0D-4269-5FD5-2C8C-6A4A25C3E5BD}"/>
              </a:ext>
            </a:extLst>
          </p:cNvPr>
          <p:cNvSpPr txBox="1">
            <a:spLocks/>
          </p:cNvSpPr>
          <p:nvPr/>
        </p:nvSpPr>
        <p:spPr>
          <a:xfrm>
            <a:off x="195944" y="2747363"/>
            <a:ext cx="4828196" cy="21934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dirty="0">
                <a:solidFill>
                  <a:schemeClr val="bg1"/>
                </a:solidFill>
                <a:latin typeface="Arial" panose="020B0604020202020204" pitchFamily="34" charset="0"/>
                <a:cs typeface="Arial" panose="020B0604020202020204" pitchFamily="34" charset="0"/>
              </a:rPr>
              <a:t>O momentos de relación informal entre el animador y los participantes antes del inicio del trabajo.</a:t>
            </a:r>
          </a:p>
          <a:p>
            <a:pPr eaLnBrk="0" fontAlgn="base" hangingPunct="0">
              <a:lnSpc>
                <a:spcPct val="100000"/>
              </a:lnSpc>
              <a:spcBef>
                <a:spcPct val="0"/>
              </a:spcBef>
              <a:spcAft>
                <a:spcPct val="0"/>
              </a:spcAft>
              <a:defRPr/>
            </a:pPr>
            <a:r>
              <a:rPr lang="es-ES" sz="1800" kern="1200" dirty="0">
                <a:solidFill>
                  <a:schemeClr val="bg1"/>
                </a:solidFill>
                <a:latin typeface="Arial" panose="020B0604020202020204" pitchFamily="34" charset="0"/>
                <a:cs typeface="Arial" panose="020B0604020202020204" pitchFamily="34" charset="0"/>
              </a:rPr>
              <a:t>Este momento es de capital i</a:t>
            </a:r>
            <a:r>
              <a:rPr lang="es-ES" sz="1800" dirty="0">
                <a:solidFill>
                  <a:schemeClr val="bg1"/>
                </a:solidFill>
                <a:latin typeface="Arial" panose="020B0604020202020204" pitchFamily="34" charset="0"/>
                <a:cs typeface="Arial" panose="020B0604020202020204" pitchFamily="34" charset="0"/>
              </a:rPr>
              <a:t>mportancia para poder adecuar el trabajo previsto al estado de ánimo y situaciones personales del momento y atender  a cada uno sin prisas, escuchándole y atendiéndole personal.</a:t>
            </a:r>
            <a:endParaRPr lang="es-ES" sz="2000" kern="1200" dirty="0">
              <a:solidFill>
                <a:schemeClr val="bg1"/>
              </a:solidFill>
              <a:latin typeface="Arial" panose="020B0604020202020204" pitchFamily="34" charset="0"/>
              <a:cs typeface="Arial" panose="020B0604020202020204" pitchFamily="34" charset="0"/>
            </a:endParaRPr>
          </a:p>
        </p:txBody>
      </p:sp>
      <p:sp>
        <p:nvSpPr>
          <p:cNvPr id="15" name="2 Subtítulo">
            <a:extLst>
              <a:ext uri="{FF2B5EF4-FFF2-40B4-BE49-F238E27FC236}">
                <a16:creationId xmlns:a16="http://schemas.microsoft.com/office/drawing/2014/main" id="{5C3F99E9-DC38-7A2B-7328-7CF4DD645B7F}"/>
              </a:ext>
            </a:extLst>
          </p:cNvPr>
          <p:cNvSpPr txBox="1">
            <a:spLocks/>
          </p:cNvSpPr>
          <p:nvPr/>
        </p:nvSpPr>
        <p:spPr>
          <a:xfrm>
            <a:off x="393245" y="5154176"/>
            <a:ext cx="4483553" cy="11697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400" b="1" dirty="0">
                <a:solidFill>
                  <a:schemeClr val="bg1"/>
                </a:solidFill>
                <a:latin typeface="Arial Black" panose="020B0A04020102020204" pitchFamily="34" charset="0"/>
                <a:cs typeface="Arial" panose="020B0604020202020204" pitchFamily="34" charset="0"/>
              </a:rPr>
              <a:t>PARTE INICIAL O DE CALENTAMIENTO</a:t>
            </a:r>
          </a:p>
          <a:p>
            <a:pPr eaLnBrk="0" fontAlgn="base" hangingPunct="0">
              <a:lnSpc>
                <a:spcPct val="100000"/>
              </a:lnSpc>
              <a:spcBef>
                <a:spcPct val="0"/>
              </a:spcBef>
              <a:spcAft>
                <a:spcPct val="0"/>
              </a:spcAft>
              <a:defRPr/>
            </a:pPr>
            <a:r>
              <a:rPr lang="es-ES" sz="1400" b="1" kern="1200" dirty="0">
                <a:solidFill>
                  <a:schemeClr val="bg1"/>
                </a:solidFill>
                <a:latin typeface="Arial Black" panose="020B0A04020102020204" pitchFamily="34" charset="0"/>
                <a:cs typeface="Arial" panose="020B0604020202020204" pitchFamily="34" charset="0"/>
              </a:rPr>
              <a:t>PARTE CENTRAL</a:t>
            </a:r>
          </a:p>
          <a:p>
            <a:pPr eaLnBrk="0" fontAlgn="base" hangingPunct="0">
              <a:lnSpc>
                <a:spcPct val="100000"/>
              </a:lnSpc>
              <a:spcBef>
                <a:spcPct val="0"/>
              </a:spcBef>
              <a:spcAft>
                <a:spcPct val="0"/>
              </a:spcAft>
              <a:defRPr/>
            </a:pPr>
            <a:r>
              <a:rPr lang="es-ES" sz="1400" b="1" dirty="0">
                <a:solidFill>
                  <a:schemeClr val="bg1"/>
                </a:solidFill>
                <a:latin typeface="Arial Black" panose="020B0A04020102020204" pitchFamily="34" charset="0"/>
                <a:cs typeface="Arial" panose="020B0604020202020204" pitchFamily="34" charset="0"/>
              </a:rPr>
              <a:t>VUELTA A LA CALMA</a:t>
            </a:r>
          </a:p>
          <a:p>
            <a:pPr eaLnBrk="0" fontAlgn="base" hangingPunct="0">
              <a:lnSpc>
                <a:spcPct val="100000"/>
              </a:lnSpc>
              <a:spcBef>
                <a:spcPct val="0"/>
              </a:spcBef>
              <a:spcAft>
                <a:spcPct val="0"/>
              </a:spcAft>
              <a:defRPr/>
            </a:pPr>
            <a:r>
              <a:rPr lang="es-ES" sz="1400" b="1" kern="1200" dirty="0">
                <a:solidFill>
                  <a:schemeClr val="bg1"/>
                </a:solidFill>
                <a:latin typeface="Arial Black" panose="020B0A04020102020204" pitchFamily="34" charset="0"/>
                <a:cs typeface="Arial" panose="020B0604020202020204" pitchFamily="34" charset="0"/>
              </a:rPr>
              <a:t>PARTE FINAL</a:t>
            </a:r>
            <a:endParaRPr lang="es-ES" sz="1600" b="1" kern="1200" dirty="0">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42080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450848" y="771540"/>
            <a:ext cx="6864096"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ESTRUCTURA DEL ENTRENAMIENTO O SESIÓN</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359150" y="1497276"/>
            <a:ext cx="5035297"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FASES PARA EL DISEÑO DE UNA SESIÓN</a:t>
            </a:r>
          </a:p>
        </p:txBody>
      </p:sp>
      <p:sp>
        <p:nvSpPr>
          <p:cNvPr id="13" name="2 Subtítulo">
            <a:extLst>
              <a:ext uri="{FF2B5EF4-FFF2-40B4-BE49-F238E27FC236}">
                <a16:creationId xmlns:a16="http://schemas.microsoft.com/office/drawing/2014/main" id="{EED6E4D9-82B6-1518-00CD-0D8ED5B114E7}"/>
              </a:ext>
            </a:extLst>
          </p:cNvPr>
          <p:cNvSpPr txBox="1">
            <a:spLocks/>
          </p:cNvSpPr>
          <p:nvPr/>
        </p:nvSpPr>
        <p:spPr>
          <a:xfrm>
            <a:off x="195944" y="2143136"/>
            <a:ext cx="5683013"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600" b="1" dirty="0">
                <a:solidFill>
                  <a:schemeClr val="bg1">
                    <a:lumMod val="85000"/>
                  </a:schemeClr>
                </a:solidFill>
                <a:latin typeface="Arial Black" panose="020B0A04020102020204" pitchFamily="34" charset="0"/>
                <a:cs typeface="Arial" panose="020B0604020202020204" pitchFamily="34" charset="0"/>
              </a:rPr>
              <a:t>TOMA DE CONTACTO</a:t>
            </a:r>
          </a:p>
          <a:p>
            <a:pPr eaLnBrk="0" fontAlgn="base" hangingPunct="0">
              <a:lnSpc>
                <a:spcPct val="100000"/>
              </a:lnSpc>
              <a:spcBef>
                <a:spcPct val="0"/>
              </a:spcBef>
              <a:spcAft>
                <a:spcPct val="0"/>
              </a:spcAft>
              <a:defRPr/>
            </a:pPr>
            <a:r>
              <a:rPr lang="es-ES" sz="1800" b="1" kern="1200" dirty="0">
                <a:solidFill>
                  <a:schemeClr val="bg1"/>
                </a:solidFill>
                <a:latin typeface="Arial Black" panose="020B0A04020102020204" pitchFamily="34" charset="0"/>
                <a:cs typeface="Arial" panose="020B0604020202020204" pitchFamily="34" charset="0"/>
              </a:rPr>
              <a:t>PARTE INICI</a:t>
            </a:r>
            <a:r>
              <a:rPr lang="es-ES" sz="1800" b="1" dirty="0">
                <a:solidFill>
                  <a:schemeClr val="bg1"/>
                </a:solidFill>
                <a:latin typeface="Arial Black" panose="020B0A04020102020204" pitchFamily="34" charset="0"/>
                <a:cs typeface="Arial" panose="020B0604020202020204" pitchFamily="34" charset="0"/>
              </a:rPr>
              <a:t>AL O DE PRECALENTAMIENTO</a:t>
            </a:r>
            <a:endParaRPr lang="es-ES" sz="1800" b="1" kern="1200" dirty="0">
              <a:solidFill>
                <a:schemeClr val="bg1"/>
              </a:solidFill>
              <a:latin typeface="Arial Black" panose="020B0A04020102020204" pitchFamily="34" charset="0"/>
              <a:cs typeface="Arial" panose="020B0604020202020204" pitchFamily="34" charset="0"/>
            </a:endParaRPr>
          </a:p>
        </p:txBody>
      </p:sp>
      <p:sp>
        <p:nvSpPr>
          <p:cNvPr id="14" name="2 Subtítulo">
            <a:extLst>
              <a:ext uri="{FF2B5EF4-FFF2-40B4-BE49-F238E27FC236}">
                <a16:creationId xmlns:a16="http://schemas.microsoft.com/office/drawing/2014/main" id="{22909B0D-4269-5FD5-2C8C-6A4A25C3E5BD}"/>
              </a:ext>
            </a:extLst>
          </p:cNvPr>
          <p:cNvSpPr txBox="1">
            <a:spLocks/>
          </p:cNvSpPr>
          <p:nvPr/>
        </p:nvSpPr>
        <p:spPr>
          <a:xfrm>
            <a:off x="623352" y="2750709"/>
            <a:ext cx="4828196" cy="21934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dirty="0">
                <a:solidFill>
                  <a:schemeClr val="bg1"/>
                </a:solidFill>
                <a:latin typeface="Arial" panose="020B0604020202020204" pitchFamily="34" charset="0"/>
                <a:cs typeface="Arial" panose="020B0604020202020204" pitchFamily="34" charset="0"/>
              </a:rPr>
              <a:t>5-10 minutos destinados a preparar progresivamente el cuerpo y la mente para un trabajo más intenso y para crear un clima positivo para el trabajo corporal en grupo.</a:t>
            </a:r>
          </a:p>
          <a:p>
            <a:pPr eaLnBrk="0" fontAlgn="base" hangingPunct="0">
              <a:lnSpc>
                <a:spcPct val="100000"/>
              </a:lnSpc>
              <a:spcBef>
                <a:spcPct val="0"/>
              </a:spcBef>
              <a:spcAft>
                <a:spcPct val="0"/>
              </a:spcAft>
              <a:defRPr/>
            </a:pPr>
            <a:r>
              <a:rPr lang="es-ES" sz="1800" kern="1200" dirty="0">
                <a:solidFill>
                  <a:schemeClr val="bg1"/>
                </a:solidFill>
                <a:latin typeface="Arial" panose="020B0604020202020204" pitchFamily="34" charset="0"/>
                <a:cs typeface="Arial" panose="020B0604020202020204" pitchFamily="34" charset="0"/>
              </a:rPr>
              <a:t>En esta parte de la sesión la dificultad de las tareas es baja y la intensidad del trabajo aumenta progresivamente de baja a medianamente moderada.</a:t>
            </a:r>
            <a:endParaRPr lang="es-ES" sz="2000" kern="1200" dirty="0">
              <a:solidFill>
                <a:schemeClr val="bg1"/>
              </a:solidFill>
              <a:latin typeface="Arial" panose="020B0604020202020204" pitchFamily="34" charset="0"/>
              <a:cs typeface="Arial" panose="020B0604020202020204" pitchFamily="34" charset="0"/>
            </a:endParaRPr>
          </a:p>
        </p:txBody>
      </p:sp>
      <p:sp>
        <p:nvSpPr>
          <p:cNvPr id="15" name="2 Subtítulo">
            <a:extLst>
              <a:ext uri="{FF2B5EF4-FFF2-40B4-BE49-F238E27FC236}">
                <a16:creationId xmlns:a16="http://schemas.microsoft.com/office/drawing/2014/main" id="{5C3F99E9-DC38-7A2B-7328-7CF4DD645B7F}"/>
              </a:ext>
            </a:extLst>
          </p:cNvPr>
          <p:cNvSpPr txBox="1">
            <a:spLocks/>
          </p:cNvSpPr>
          <p:nvPr/>
        </p:nvSpPr>
        <p:spPr>
          <a:xfrm>
            <a:off x="795673" y="5121706"/>
            <a:ext cx="4483553" cy="11697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400" b="1" kern="1200" dirty="0">
                <a:solidFill>
                  <a:schemeClr val="bg1"/>
                </a:solidFill>
                <a:latin typeface="Arial Black" panose="020B0A04020102020204" pitchFamily="34" charset="0"/>
                <a:cs typeface="Arial" panose="020B0604020202020204" pitchFamily="34" charset="0"/>
              </a:rPr>
              <a:t>PARTE CENTRAL</a:t>
            </a:r>
          </a:p>
          <a:p>
            <a:pPr eaLnBrk="0" fontAlgn="base" hangingPunct="0">
              <a:lnSpc>
                <a:spcPct val="100000"/>
              </a:lnSpc>
              <a:spcBef>
                <a:spcPct val="0"/>
              </a:spcBef>
              <a:spcAft>
                <a:spcPct val="0"/>
              </a:spcAft>
              <a:defRPr/>
            </a:pPr>
            <a:r>
              <a:rPr lang="es-ES" sz="1400" b="1" dirty="0">
                <a:solidFill>
                  <a:schemeClr val="bg1"/>
                </a:solidFill>
                <a:latin typeface="Arial Black" panose="020B0A04020102020204" pitchFamily="34" charset="0"/>
                <a:cs typeface="Arial" panose="020B0604020202020204" pitchFamily="34" charset="0"/>
              </a:rPr>
              <a:t>VUELTA A LA CALMA</a:t>
            </a:r>
          </a:p>
          <a:p>
            <a:pPr eaLnBrk="0" fontAlgn="base" hangingPunct="0">
              <a:lnSpc>
                <a:spcPct val="100000"/>
              </a:lnSpc>
              <a:spcBef>
                <a:spcPct val="0"/>
              </a:spcBef>
              <a:spcAft>
                <a:spcPct val="0"/>
              </a:spcAft>
              <a:defRPr/>
            </a:pPr>
            <a:r>
              <a:rPr lang="es-ES" sz="1400" b="1" kern="1200" dirty="0">
                <a:solidFill>
                  <a:schemeClr val="bg1"/>
                </a:solidFill>
                <a:latin typeface="Arial Black" panose="020B0A04020102020204" pitchFamily="34" charset="0"/>
                <a:cs typeface="Arial" panose="020B0604020202020204" pitchFamily="34" charset="0"/>
              </a:rPr>
              <a:t>PARTE FINAL</a:t>
            </a:r>
            <a:endParaRPr lang="es-ES" sz="1600" b="1" kern="1200" dirty="0">
              <a:solidFill>
                <a:schemeClr val="bg1"/>
              </a:solidFill>
              <a:latin typeface="Arial Black" panose="020B0A04020102020204" pitchFamily="34" charset="0"/>
              <a:cs typeface="Arial" panose="020B0604020202020204" pitchFamily="34" charset="0"/>
            </a:endParaRPr>
          </a:p>
        </p:txBody>
      </p:sp>
      <p:pic>
        <p:nvPicPr>
          <p:cNvPr id="3" name="Picture 2" descr="D:\Users\usuario\Pictures\Fotos\Andorra 13\phoca_thumb_l_COA_20130611_49.jpg">
            <a:extLst>
              <a:ext uri="{FF2B5EF4-FFF2-40B4-BE49-F238E27FC236}">
                <a16:creationId xmlns:a16="http://schemas.microsoft.com/office/drawing/2014/main" id="{8BC7726C-E65E-BE2E-447F-8C6C8D35DE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4244" y="2750709"/>
            <a:ext cx="3981919" cy="2532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0814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450848" y="771540"/>
            <a:ext cx="6864096"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ESTRUCTURA DEL ENTRENAMIENTO O SESIÓN</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359150" y="1497276"/>
            <a:ext cx="5035297"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FASES PARA EL DISEÑO DE UNA SESIÓN</a:t>
            </a:r>
          </a:p>
        </p:txBody>
      </p:sp>
      <p:sp>
        <p:nvSpPr>
          <p:cNvPr id="13" name="2 Subtítulo">
            <a:extLst>
              <a:ext uri="{FF2B5EF4-FFF2-40B4-BE49-F238E27FC236}">
                <a16:creationId xmlns:a16="http://schemas.microsoft.com/office/drawing/2014/main" id="{EED6E4D9-82B6-1518-00CD-0D8ED5B114E7}"/>
              </a:ext>
            </a:extLst>
          </p:cNvPr>
          <p:cNvSpPr txBox="1">
            <a:spLocks/>
          </p:cNvSpPr>
          <p:nvPr/>
        </p:nvSpPr>
        <p:spPr>
          <a:xfrm>
            <a:off x="478377" y="2217612"/>
            <a:ext cx="4939008" cy="85245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600" b="1" dirty="0">
                <a:solidFill>
                  <a:schemeClr val="bg1">
                    <a:lumMod val="85000"/>
                  </a:schemeClr>
                </a:solidFill>
                <a:latin typeface="Arial Black" panose="020B0A04020102020204" pitchFamily="34" charset="0"/>
                <a:cs typeface="Arial" panose="020B0604020202020204" pitchFamily="34" charset="0"/>
              </a:rPr>
              <a:t>TOMA DE CONTACTO</a:t>
            </a:r>
          </a:p>
          <a:p>
            <a:pPr eaLnBrk="0" fontAlgn="base" hangingPunct="0">
              <a:lnSpc>
                <a:spcPct val="100000"/>
              </a:lnSpc>
              <a:spcBef>
                <a:spcPct val="0"/>
              </a:spcBef>
              <a:spcAft>
                <a:spcPct val="0"/>
              </a:spcAft>
              <a:defRPr/>
            </a:pPr>
            <a:r>
              <a:rPr lang="es-ES" sz="1600" b="1" kern="1200" dirty="0">
                <a:solidFill>
                  <a:schemeClr val="bg1">
                    <a:lumMod val="85000"/>
                  </a:schemeClr>
                </a:solidFill>
                <a:latin typeface="Arial Black" panose="020B0A04020102020204" pitchFamily="34" charset="0"/>
                <a:cs typeface="Arial" panose="020B0604020202020204" pitchFamily="34" charset="0"/>
              </a:rPr>
              <a:t>PARTE INICI</a:t>
            </a:r>
            <a:r>
              <a:rPr lang="es-ES" sz="1600" b="1" dirty="0">
                <a:solidFill>
                  <a:schemeClr val="bg1">
                    <a:lumMod val="85000"/>
                  </a:schemeClr>
                </a:solidFill>
                <a:latin typeface="Arial Black" panose="020B0A04020102020204" pitchFamily="34" charset="0"/>
                <a:cs typeface="Arial" panose="020B0604020202020204" pitchFamily="34" charset="0"/>
              </a:rPr>
              <a:t>AL O DE CALENTAMIENTO</a:t>
            </a:r>
          </a:p>
          <a:p>
            <a:pPr eaLnBrk="0" fontAlgn="base" hangingPunct="0">
              <a:lnSpc>
                <a:spcPct val="100000"/>
              </a:lnSpc>
              <a:spcBef>
                <a:spcPct val="0"/>
              </a:spcBef>
              <a:spcAft>
                <a:spcPct val="0"/>
              </a:spcAft>
              <a:defRPr/>
            </a:pPr>
            <a:r>
              <a:rPr lang="es-ES" sz="1800" b="1" dirty="0">
                <a:solidFill>
                  <a:schemeClr val="bg1"/>
                </a:solidFill>
                <a:latin typeface="Arial Black" panose="020B0A04020102020204" pitchFamily="34" charset="0"/>
                <a:cs typeface="Arial" panose="020B0604020202020204" pitchFamily="34" charset="0"/>
              </a:rPr>
              <a:t>PARTE CENTRAL</a:t>
            </a:r>
            <a:endParaRPr lang="es-ES" sz="1800" b="1" kern="1200" dirty="0">
              <a:solidFill>
                <a:schemeClr val="bg1"/>
              </a:solidFill>
              <a:latin typeface="Arial Black" panose="020B0A04020102020204" pitchFamily="34" charset="0"/>
              <a:cs typeface="Arial" panose="020B0604020202020204" pitchFamily="34" charset="0"/>
            </a:endParaRPr>
          </a:p>
        </p:txBody>
      </p:sp>
      <p:sp>
        <p:nvSpPr>
          <p:cNvPr id="14" name="2 Subtítulo">
            <a:extLst>
              <a:ext uri="{FF2B5EF4-FFF2-40B4-BE49-F238E27FC236}">
                <a16:creationId xmlns:a16="http://schemas.microsoft.com/office/drawing/2014/main" id="{22909B0D-4269-5FD5-2C8C-6A4A25C3E5BD}"/>
              </a:ext>
            </a:extLst>
          </p:cNvPr>
          <p:cNvSpPr txBox="1">
            <a:spLocks/>
          </p:cNvSpPr>
          <p:nvPr/>
        </p:nvSpPr>
        <p:spPr>
          <a:xfrm>
            <a:off x="393245" y="3070062"/>
            <a:ext cx="4828196" cy="219346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dirty="0">
                <a:solidFill>
                  <a:schemeClr val="bg1"/>
                </a:solidFill>
                <a:latin typeface="Arial" panose="020B0604020202020204" pitchFamily="34" charset="0"/>
                <a:cs typeface="Arial" panose="020B0604020202020204" pitchFamily="34" charset="0"/>
              </a:rPr>
              <a:t>35-40 minutos donde se trabaja los objetivos específicos pretendidos a través de tareas encadenadas de complejidad e intensidad más elevada, marcando oscilaciones para no determinar nunca picos que pudieran llevar a que algún participante fuera más allá de sus posibilidades.</a:t>
            </a:r>
            <a:endParaRPr lang="es-ES" sz="2000" kern="1200" dirty="0">
              <a:solidFill>
                <a:schemeClr val="bg1"/>
              </a:solidFill>
              <a:latin typeface="Arial" panose="020B0604020202020204" pitchFamily="34" charset="0"/>
              <a:cs typeface="Arial" panose="020B0604020202020204" pitchFamily="34" charset="0"/>
            </a:endParaRPr>
          </a:p>
        </p:txBody>
      </p:sp>
      <p:sp>
        <p:nvSpPr>
          <p:cNvPr id="15" name="2 Subtítulo">
            <a:extLst>
              <a:ext uri="{FF2B5EF4-FFF2-40B4-BE49-F238E27FC236}">
                <a16:creationId xmlns:a16="http://schemas.microsoft.com/office/drawing/2014/main" id="{5C3F99E9-DC38-7A2B-7328-7CF4DD645B7F}"/>
              </a:ext>
            </a:extLst>
          </p:cNvPr>
          <p:cNvSpPr txBox="1">
            <a:spLocks/>
          </p:cNvSpPr>
          <p:nvPr/>
        </p:nvSpPr>
        <p:spPr>
          <a:xfrm>
            <a:off x="565566" y="5154176"/>
            <a:ext cx="4483553" cy="11697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400" b="1" dirty="0">
                <a:solidFill>
                  <a:schemeClr val="bg1"/>
                </a:solidFill>
                <a:latin typeface="Arial Black" panose="020B0A04020102020204" pitchFamily="34" charset="0"/>
                <a:cs typeface="Arial" panose="020B0604020202020204" pitchFamily="34" charset="0"/>
              </a:rPr>
              <a:t>VUELTA A LA CALMA</a:t>
            </a:r>
          </a:p>
          <a:p>
            <a:pPr eaLnBrk="0" fontAlgn="base" hangingPunct="0">
              <a:lnSpc>
                <a:spcPct val="100000"/>
              </a:lnSpc>
              <a:spcBef>
                <a:spcPct val="0"/>
              </a:spcBef>
              <a:spcAft>
                <a:spcPct val="0"/>
              </a:spcAft>
              <a:defRPr/>
            </a:pPr>
            <a:r>
              <a:rPr lang="es-ES" sz="1400" b="1" kern="1200" dirty="0">
                <a:solidFill>
                  <a:schemeClr val="bg1"/>
                </a:solidFill>
                <a:latin typeface="Arial Black" panose="020B0A04020102020204" pitchFamily="34" charset="0"/>
                <a:cs typeface="Arial" panose="020B0604020202020204" pitchFamily="34" charset="0"/>
              </a:rPr>
              <a:t>PARTE FINAL</a:t>
            </a:r>
            <a:endParaRPr lang="es-ES" sz="1600" b="1" kern="1200" dirty="0">
              <a:solidFill>
                <a:schemeClr val="bg1"/>
              </a:solidFill>
              <a:latin typeface="Arial Black" panose="020B0A04020102020204" pitchFamily="34" charset="0"/>
              <a:cs typeface="Arial" panose="020B0604020202020204" pitchFamily="34" charset="0"/>
            </a:endParaRPr>
          </a:p>
        </p:txBody>
      </p:sp>
      <p:pic>
        <p:nvPicPr>
          <p:cNvPr id="4" name="Picture 3" descr="D:\Users\usuario\Pictures\Fotos\Andorra 13\phoca_thumb_l_COA_20130611_51.jpg">
            <a:extLst>
              <a:ext uri="{FF2B5EF4-FFF2-40B4-BE49-F238E27FC236}">
                <a16:creationId xmlns:a16="http://schemas.microsoft.com/office/drawing/2014/main" id="{CE9C59BC-655D-6E05-9B2A-2F992FFCA5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4218" y="2588094"/>
            <a:ext cx="3742819" cy="25322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24220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450848" y="771540"/>
            <a:ext cx="6864096"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ESTRUCTURA DEL ENTRENAMIENTO O SESIÓN</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359150" y="1497276"/>
            <a:ext cx="5035297"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FASES PARA EL DISEÑO DE UNA SESIÓN</a:t>
            </a:r>
          </a:p>
        </p:txBody>
      </p:sp>
      <p:sp>
        <p:nvSpPr>
          <p:cNvPr id="13" name="2 Subtítulo">
            <a:extLst>
              <a:ext uri="{FF2B5EF4-FFF2-40B4-BE49-F238E27FC236}">
                <a16:creationId xmlns:a16="http://schemas.microsoft.com/office/drawing/2014/main" id="{EED6E4D9-82B6-1518-00CD-0D8ED5B114E7}"/>
              </a:ext>
            </a:extLst>
          </p:cNvPr>
          <p:cNvSpPr txBox="1">
            <a:spLocks/>
          </p:cNvSpPr>
          <p:nvPr/>
        </p:nvSpPr>
        <p:spPr>
          <a:xfrm>
            <a:off x="282433" y="2346961"/>
            <a:ext cx="5035296"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600" b="1" dirty="0">
                <a:solidFill>
                  <a:schemeClr val="bg1">
                    <a:lumMod val="85000"/>
                  </a:schemeClr>
                </a:solidFill>
                <a:latin typeface="Arial Black" panose="020B0A04020102020204" pitchFamily="34" charset="0"/>
                <a:cs typeface="Arial" panose="020B0604020202020204" pitchFamily="34" charset="0"/>
              </a:rPr>
              <a:t>TOMA DE CONTACTO</a:t>
            </a:r>
          </a:p>
          <a:p>
            <a:pPr eaLnBrk="0" fontAlgn="base" hangingPunct="0">
              <a:lnSpc>
                <a:spcPct val="100000"/>
              </a:lnSpc>
              <a:spcBef>
                <a:spcPct val="0"/>
              </a:spcBef>
              <a:spcAft>
                <a:spcPct val="0"/>
              </a:spcAft>
              <a:defRPr/>
            </a:pPr>
            <a:r>
              <a:rPr lang="es-ES" sz="1600" b="1" kern="1200" dirty="0">
                <a:solidFill>
                  <a:schemeClr val="bg1">
                    <a:lumMod val="85000"/>
                  </a:schemeClr>
                </a:solidFill>
                <a:latin typeface="Arial Black" panose="020B0A04020102020204" pitchFamily="34" charset="0"/>
                <a:cs typeface="Arial" panose="020B0604020202020204" pitchFamily="34" charset="0"/>
              </a:rPr>
              <a:t>PARTE INICI</a:t>
            </a:r>
            <a:r>
              <a:rPr lang="es-ES" sz="1600" b="1" dirty="0">
                <a:solidFill>
                  <a:schemeClr val="bg1">
                    <a:lumMod val="85000"/>
                  </a:schemeClr>
                </a:solidFill>
                <a:latin typeface="Arial Black" panose="020B0A04020102020204" pitchFamily="34" charset="0"/>
                <a:cs typeface="Arial" panose="020B0604020202020204" pitchFamily="34" charset="0"/>
              </a:rPr>
              <a:t>AL O DE CALENTAMIENTO</a:t>
            </a:r>
          </a:p>
          <a:p>
            <a:pPr eaLnBrk="0" fontAlgn="base" hangingPunct="0">
              <a:lnSpc>
                <a:spcPct val="100000"/>
              </a:lnSpc>
              <a:spcBef>
                <a:spcPct val="0"/>
              </a:spcBef>
              <a:spcAft>
                <a:spcPct val="0"/>
              </a:spcAft>
              <a:defRPr/>
            </a:pPr>
            <a:r>
              <a:rPr lang="es-ES" sz="1600" b="1" dirty="0">
                <a:solidFill>
                  <a:schemeClr val="bg1">
                    <a:lumMod val="85000"/>
                  </a:schemeClr>
                </a:solidFill>
                <a:latin typeface="Arial Black" panose="020B0A04020102020204" pitchFamily="34" charset="0"/>
                <a:cs typeface="Arial" panose="020B0604020202020204" pitchFamily="34" charset="0"/>
              </a:rPr>
              <a:t>PARTE CENTRAL</a:t>
            </a:r>
          </a:p>
          <a:p>
            <a:pPr eaLnBrk="0" fontAlgn="base" hangingPunct="0">
              <a:lnSpc>
                <a:spcPct val="100000"/>
              </a:lnSpc>
              <a:spcBef>
                <a:spcPct val="0"/>
              </a:spcBef>
              <a:spcAft>
                <a:spcPct val="0"/>
              </a:spcAft>
              <a:defRPr/>
            </a:pPr>
            <a:r>
              <a:rPr lang="es-ES" sz="1800" b="1" kern="1200" dirty="0">
                <a:solidFill>
                  <a:schemeClr val="bg1"/>
                </a:solidFill>
                <a:latin typeface="Arial Black" panose="020B0A04020102020204" pitchFamily="34" charset="0"/>
                <a:cs typeface="Arial" panose="020B0604020202020204" pitchFamily="34" charset="0"/>
              </a:rPr>
              <a:t>VUELTA A LA </a:t>
            </a:r>
            <a:r>
              <a:rPr lang="es-ES" sz="1800" b="1" dirty="0">
                <a:solidFill>
                  <a:schemeClr val="bg1"/>
                </a:solidFill>
                <a:latin typeface="Arial Black" panose="020B0A04020102020204" pitchFamily="34" charset="0"/>
                <a:cs typeface="Arial" panose="020B0604020202020204" pitchFamily="34" charset="0"/>
              </a:rPr>
              <a:t>CALMA</a:t>
            </a:r>
            <a:endParaRPr lang="es-ES" sz="1800" b="1" kern="1200" dirty="0">
              <a:solidFill>
                <a:schemeClr val="bg1"/>
              </a:solidFill>
              <a:latin typeface="Arial Black" panose="020B0A04020102020204" pitchFamily="34" charset="0"/>
              <a:cs typeface="Arial" panose="020B0604020202020204" pitchFamily="34" charset="0"/>
            </a:endParaRPr>
          </a:p>
        </p:txBody>
      </p:sp>
      <p:sp>
        <p:nvSpPr>
          <p:cNvPr id="14" name="2 Subtítulo">
            <a:extLst>
              <a:ext uri="{FF2B5EF4-FFF2-40B4-BE49-F238E27FC236}">
                <a16:creationId xmlns:a16="http://schemas.microsoft.com/office/drawing/2014/main" id="{22909B0D-4269-5FD5-2C8C-6A4A25C3E5BD}"/>
              </a:ext>
            </a:extLst>
          </p:cNvPr>
          <p:cNvSpPr txBox="1">
            <a:spLocks/>
          </p:cNvSpPr>
          <p:nvPr/>
        </p:nvSpPr>
        <p:spPr>
          <a:xfrm>
            <a:off x="407728" y="3527271"/>
            <a:ext cx="4828196" cy="14421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dirty="0">
                <a:solidFill>
                  <a:schemeClr val="bg1"/>
                </a:solidFill>
                <a:latin typeface="Arial" panose="020B0604020202020204" pitchFamily="34" charset="0"/>
                <a:cs typeface="Arial" panose="020B0604020202020204" pitchFamily="34" charset="0"/>
              </a:rPr>
              <a:t>10 minutos mínimo, con la intensión de bajar progresivamente la intensidad. Se realizan actividades de relajación, masaje y estiramientos que permitan recuperar la situación inicial.</a:t>
            </a:r>
            <a:endParaRPr lang="es-ES" sz="2000" kern="1200" dirty="0">
              <a:solidFill>
                <a:schemeClr val="bg1"/>
              </a:solidFill>
              <a:latin typeface="Arial" panose="020B0604020202020204" pitchFamily="34" charset="0"/>
              <a:cs typeface="Arial" panose="020B0604020202020204" pitchFamily="34" charset="0"/>
            </a:endParaRPr>
          </a:p>
        </p:txBody>
      </p:sp>
      <p:sp>
        <p:nvSpPr>
          <p:cNvPr id="15" name="2 Subtítulo">
            <a:extLst>
              <a:ext uri="{FF2B5EF4-FFF2-40B4-BE49-F238E27FC236}">
                <a16:creationId xmlns:a16="http://schemas.microsoft.com/office/drawing/2014/main" id="{5C3F99E9-DC38-7A2B-7328-7CF4DD645B7F}"/>
              </a:ext>
            </a:extLst>
          </p:cNvPr>
          <p:cNvSpPr txBox="1">
            <a:spLocks/>
          </p:cNvSpPr>
          <p:nvPr/>
        </p:nvSpPr>
        <p:spPr>
          <a:xfrm>
            <a:off x="752371" y="5279615"/>
            <a:ext cx="4483553" cy="3524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400" b="1" kern="1200" dirty="0">
                <a:solidFill>
                  <a:schemeClr val="bg1"/>
                </a:solidFill>
                <a:latin typeface="Arial Black" panose="020B0A04020102020204" pitchFamily="34" charset="0"/>
                <a:cs typeface="Arial" panose="020B0604020202020204" pitchFamily="34" charset="0"/>
              </a:rPr>
              <a:t>PARTE FINAL</a:t>
            </a:r>
            <a:endParaRPr lang="es-ES" sz="1600" b="1" kern="1200" dirty="0">
              <a:solidFill>
                <a:schemeClr val="bg1"/>
              </a:solidFill>
              <a:latin typeface="Arial Black" panose="020B0A04020102020204" pitchFamily="34" charset="0"/>
              <a:cs typeface="Arial" panose="020B0604020202020204" pitchFamily="34" charset="0"/>
            </a:endParaRPr>
          </a:p>
        </p:txBody>
      </p:sp>
      <p:pic>
        <p:nvPicPr>
          <p:cNvPr id="3" name="Picture 2" descr="D:\Users\usuario\Pictures\Fotos\Andorra 13\phoca_thumb_l_COA_20130611_56.jpg">
            <a:extLst>
              <a:ext uri="{FF2B5EF4-FFF2-40B4-BE49-F238E27FC236}">
                <a16:creationId xmlns:a16="http://schemas.microsoft.com/office/drawing/2014/main" id="{C6BA5FE3-3DB0-B3AB-4DC4-D907BBB7FA8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7729" y="2401058"/>
            <a:ext cx="3822820" cy="2670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7102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31863"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CuadroTexto 17">
            <a:extLst>
              <a:ext uri="{FF2B5EF4-FFF2-40B4-BE49-F238E27FC236}">
                <a16:creationId xmlns:a16="http://schemas.microsoft.com/office/drawing/2014/main" id="{BFC5561D-94A5-4F44-86FB-C065B045CB36}"/>
              </a:ext>
            </a:extLst>
          </p:cNvPr>
          <p:cNvSpPr txBox="1"/>
          <p:nvPr/>
        </p:nvSpPr>
        <p:spPr>
          <a:xfrm>
            <a:off x="2591793" y="886496"/>
            <a:ext cx="5747657" cy="646331"/>
          </a:xfrm>
          <a:prstGeom prst="rect">
            <a:avLst/>
          </a:prstGeom>
          <a:noFill/>
        </p:spPr>
        <p:txBody>
          <a:bodyPr wrap="square">
            <a:spAutoFit/>
          </a:bodyPr>
          <a:lstStyle/>
          <a:p>
            <a:pPr algn="ctr">
              <a:buNone/>
            </a:pPr>
            <a:r>
              <a:rPr lang="es-ES" b="1" dirty="0">
                <a:solidFill>
                  <a:schemeClr val="bg1"/>
                </a:solidFill>
                <a:latin typeface="Arial Black" panose="020B0A04020102020204" pitchFamily="34" charset="0"/>
              </a:rPr>
              <a:t>MOTIVOS QUE LLEVAN A LOS MAYORES A REALIZAR ACTIVIDAD FÍSICA (IAD, 2008)</a:t>
            </a:r>
          </a:p>
        </p:txBody>
      </p:sp>
      <p:sp>
        <p:nvSpPr>
          <p:cNvPr id="2" name="2 Subtítulo">
            <a:extLst>
              <a:ext uri="{FF2B5EF4-FFF2-40B4-BE49-F238E27FC236}">
                <a16:creationId xmlns:a16="http://schemas.microsoft.com/office/drawing/2014/main" id="{777AEFD9-BE64-B641-5F3D-78123733E707}"/>
              </a:ext>
            </a:extLst>
          </p:cNvPr>
          <p:cNvSpPr txBox="1">
            <a:spLocks/>
          </p:cNvSpPr>
          <p:nvPr/>
        </p:nvSpPr>
        <p:spPr>
          <a:xfrm>
            <a:off x="1215667" y="1943127"/>
            <a:ext cx="7746305" cy="31642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57175" indent="-257175" algn="l" eaLnBrk="0" fontAlgn="base" hangingPunct="0">
              <a:lnSpc>
                <a:spcPct val="100000"/>
              </a:lnSpc>
              <a:spcBef>
                <a:spcPct val="0"/>
              </a:spcBef>
              <a:spcAft>
                <a:spcPct val="0"/>
              </a:spcAft>
              <a:buFont typeface="Arial" panose="020B0604020202020204" pitchFamily="34" charset="0"/>
              <a:buChar char="•"/>
            </a:pPr>
            <a:r>
              <a:rPr lang="es-ES" sz="2000" b="1" i="1" dirty="0">
                <a:solidFill>
                  <a:schemeClr val="bg1"/>
                </a:solidFill>
                <a:latin typeface="Arial" panose="020B0604020202020204"/>
                <a:cs typeface="Arial" panose="020B0604020202020204"/>
              </a:rPr>
              <a:t>Bienestar: </a:t>
            </a:r>
            <a:r>
              <a:rPr lang="es-ES" sz="2000" dirty="0">
                <a:solidFill>
                  <a:schemeClr val="bg1"/>
                </a:solidFill>
                <a:latin typeface="Arial" panose="020B0604020202020204"/>
                <a:cs typeface="Arial" panose="020B0604020202020204"/>
              </a:rPr>
              <a:t>perciben mejoras emocionales, se relajan, se tranquilizan con el ejercicio físico.</a:t>
            </a:r>
          </a:p>
          <a:p>
            <a:pPr marL="257175" indent="-257175" algn="l" eaLnBrk="0" fontAlgn="base" hangingPunct="0">
              <a:lnSpc>
                <a:spcPct val="100000"/>
              </a:lnSpc>
              <a:spcBef>
                <a:spcPct val="0"/>
              </a:spcBef>
              <a:spcAft>
                <a:spcPct val="0"/>
              </a:spcAft>
              <a:buFont typeface="Arial" panose="020B0604020202020204" pitchFamily="34" charset="0"/>
              <a:buChar char="•"/>
            </a:pPr>
            <a:r>
              <a:rPr lang="es-ES" sz="2000" b="1" i="1" dirty="0">
                <a:solidFill>
                  <a:schemeClr val="bg1"/>
                </a:solidFill>
                <a:latin typeface="Arial" panose="020B0604020202020204"/>
                <a:cs typeface="Arial" panose="020B0604020202020204"/>
              </a:rPr>
              <a:t>Distracción y diversión</a:t>
            </a:r>
            <a:r>
              <a:rPr lang="es-ES" sz="2000" b="1" dirty="0">
                <a:solidFill>
                  <a:schemeClr val="bg1"/>
                </a:solidFill>
                <a:latin typeface="Arial" panose="020B0604020202020204"/>
                <a:cs typeface="Arial" panose="020B0604020202020204"/>
              </a:rPr>
              <a:t>: </a:t>
            </a:r>
            <a:r>
              <a:rPr lang="es-ES" sz="2000" dirty="0">
                <a:solidFill>
                  <a:schemeClr val="bg1"/>
                </a:solidFill>
                <a:latin typeface="Arial" panose="020B0604020202020204"/>
                <a:cs typeface="Arial" panose="020B0604020202020204"/>
              </a:rPr>
              <a:t>les motiva el deseo de divertirse y distraerse.</a:t>
            </a:r>
          </a:p>
          <a:p>
            <a:pPr marL="257175" indent="-257175" algn="l" eaLnBrk="0" fontAlgn="base" hangingPunct="0">
              <a:lnSpc>
                <a:spcPct val="100000"/>
              </a:lnSpc>
              <a:spcBef>
                <a:spcPct val="0"/>
              </a:spcBef>
              <a:spcAft>
                <a:spcPct val="0"/>
              </a:spcAft>
              <a:buFont typeface="Arial" panose="020B0604020202020204" pitchFamily="34" charset="0"/>
              <a:buChar char="•"/>
            </a:pPr>
            <a:r>
              <a:rPr lang="es-ES" sz="2000" b="1" i="1" dirty="0">
                <a:solidFill>
                  <a:schemeClr val="bg1"/>
                </a:solidFill>
                <a:latin typeface="Arial" panose="020B0604020202020204"/>
                <a:cs typeface="Arial" panose="020B0604020202020204"/>
              </a:rPr>
              <a:t>Mantener y/o mejorar la salud.</a:t>
            </a:r>
            <a:r>
              <a:rPr lang="es-ES" sz="2000" b="1" dirty="0">
                <a:solidFill>
                  <a:schemeClr val="bg1"/>
                </a:solidFill>
                <a:latin typeface="Arial" panose="020B0604020202020204"/>
                <a:cs typeface="Arial" panose="020B0604020202020204"/>
              </a:rPr>
              <a:t> </a:t>
            </a:r>
            <a:r>
              <a:rPr lang="es-ES" sz="2000" dirty="0">
                <a:solidFill>
                  <a:schemeClr val="bg1"/>
                </a:solidFill>
                <a:latin typeface="Arial" panose="020B0604020202020204"/>
                <a:cs typeface="Arial" panose="020B0604020202020204"/>
              </a:rPr>
              <a:t>Influye positivamente sobre enfermedades típicas de esta edad.</a:t>
            </a:r>
          </a:p>
          <a:p>
            <a:pPr marL="257175" indent="-257175" algn="l" eaLnBrk="0" fontAlgn="base" hangingPunct="0">
              <a:lnSpc>
                <a:spcPct val="100000"/>
              </a:lnSpc>
              <a:spcBef>
                <a:spcPct val="0"/>
              </a:spcBef>
              <a:spcAft>
                <a:spcPct val="0"/>
              </a:spcAft>
              <a:buFont typeface="Arial" panose="020B0604020202020204" pitchFamily="34" charset="0"/>
              <a:buChar char="•"/>
            </a:pPr>
            <a:r>
              <a:rPr lang="es-ES" sz="2000" b="1" i="1" dirty="0">
                <a:solidFill>
                  <a:schemeClr val="bg1"/>
                </a:solidFill>
                <a:latin typeface="Arial" panose="020B0604020202020204"/>
                <a:cs typeface="Arial" panose="020B0604020202020204"/>
              </a:rPr>
              <a:t>Incremento y mejora de las relaciones sociales. </a:t>
            </a:r>
            <a:r>
              <a:rPr lang="es-ES" sz="2000" i="1" dirty="0">
                <a:solidFill>
                  <a:schemeClr val="bg1"/>
                </a:solidFill>
                <a:latin typeface="Arial" panose="020B0604020202020204"/>
                <a:cs typeface="Arial" panose="020B0604020202020204"/>
              </a:rPr>
              <a:t>A</a:t>
            </a:r>
            <a:r>
              <a:rPr lang="es-ES" sz="2000" dirty="0">
                <a:solidFill>
                  <a:schemeClr val="bg1"/>
                </a:solidFill>
                <a:latin typeface="Arial" panose="020B0604020202020204"/>
                <a:cs typeface="Arial" panose="020B0604020202020204"/>
              </a:rPr>
              <a:t>cuden también por relacionarse, hablar, compartir, identificarse con un grupo, etc., creando un vínculo físico y afectivo. </a:t>
            </a:r>
          </a:p>
          <a:p>
            <a:pPr marL="257175" indent="-257175" algn="l" eaLnBrk="0" fontAlgn="base" hangingPunct="0">
              <a:lnSpc>
                <a:spcPct val="100000"/>
              </a:lnSpc>
              <a:spcBef>
                <a:spcPct val="0"/>
              </a:spcBef>
              <a:spcAft>
                <a:spcPct val="0"/>
              </a:spcAft>
              <a:buFont typeface="Arial" panose="020B0604020202020204" pitchFamily="34" charset="0"/>
              <a:buChar char="•"/>
            </a:pPr>
            <a:r>
              <a:rPr lang="es-ES" sz="2000" b="1" i="1" dirty="0">
                <a:solidFill>
                  <a:schemeClr val="bg1"/>
                </a:solidFill>
                <a:latin typeface="Arial" panose="020B0604020202020204"/>
                <a:cs typeface="Arial" panose="020B0604020202020204"/>
              </a:rPr>
              <a:t>Capacidad para realizar actividades cotidianas. </a:t>
            </a:r>
            <a:r>
              <a:rPr lang="es-ES" sz="2000" dirty="0">
                <a:solidFill>
                  <a:schemeClr val="bg1"/>
                </a:solidFill>
                <a:latin typeface="Arial" panose="020B0604020202020204"/>
                <a:cs typeface="Arial" panose="020B0604020202020204"/>
              </a:rPr>
              <a:t>El incremento en las cualidades físicas y la salud mejora la autoeficacia e independencia, contribuyendo a instaurar un estilo de vida más activo y saludable.</a:t>
            </a:r>
          </a:p>
        </p:txBody>
      </p:sp>
      <p:pic>
        <p:nvPicPr>
          <p:cNvPr id="3" name="Imagen 2">
            <a:extLst>
              <a:ext uri="{FF2B5EF4-FFF2-40B4-BE49-F238E27FC236}">
                <a16:creationId xmlns:a16="http://schemas.microsoft.com/office/drawing/2014/main" id="{3EC17870-C395-D212-00D7-04762A782F97}"/>
              </a:ext>
            </a:extLst>
          </p:cNvPr>
          <p:cNvPicPr>
            <a:picLocks noChangeAspect="1"/>
          </p:cNvPicPr>
          <p:nvPr/>
        </p:nvPicPr>
        <p:blipFill>
          <a:blip r:embed="rId6"/>
          <a:stretch>
            <a:fillRect/>
          </a:stretch>
        </p:blipFill>
        <p:spPr>
          <a:xfrm>
            <a:off x="1078489" y="648795"/>
            <a:ext cx="1494167" cy="11217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371784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450848" y="771540"/>
            <a:ext cx="6864096"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dirty="0">
                <a:solidFill>
                  <a:schemeClr val="bg1"/>
                </a:solidFill>
                <a:latin typeface="Arial Black" panose="020B0A04020102020204" pitchFamily="34" charset="0"/>
                <a:cs typeface="Arial" panose="020B0604020202020204" pitchFamily="34" charset="0"/>
              </a:rPr>
              <a:t>ESTRUCTURA DEL ENTRENAMIENTO O SESIÓN</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359150" y="1497276"/>
            <a:ext cx="5035297"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FASES PARA EL DISEÑO DE UNA SESIÓN</a:t>
            </a:r>
          </a:p>
        </p:txBody>
      </p:sp>
      <p:sp>
        <p:nvSpPr>
          <p:cNvPr id="13" name="2 Subtítulo">
            <a:extLst>
              <a:ext uri="{FF2B5EF4-FFF2-40B4-BE49-F238E27FC236}">
                <a16:creationId xmlns:a16="http://schemas.microsoft.com/office/drawing/2014/main" id="{EED6E4D9-82B6-1518-00CD-0D8ED5B114E7}"/>
              </a:ext>
            </a:extLst>
          </p:cNvPr>
          <p:cNvSpPr txBox="1">
            <a:spLocks/>
          </p:cNvSpPr>
          <p:nvPr/>
        </p:nvSpPr>
        <p:spPr>
          <a:xfrm>
            <a:off x="282433" y="2346961"/>
            <a:ext cx="5035296"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600" b="1" dirty="0">
                <a:solidFill>
                  <a:schemeClr val="bg1">
                    <a:lumMod val="85000"/>
                  </a:schemeClr>
                </a:solidFill>
                <a:latin typeface="Arial Black" panose="020B0A04020102020204" pitchFamily="34" charset="0"/>
                <a:cs typeface="Arial" panose="020B0604020202020204" pitchFamily="34" charset="0"/>
              </a:rPr>
              <a:t>TOMA DE CONTACTO</a:t>
            </a:r>
          </a:p>
          <a:p>
            <a:pPr eaLnBrk="0" fontAlgn="base" hangingPunct="0">
              <a:lnSpc>
                <a:spcPct val="100000"/>
              </a:lnSpc>
              <a:spcBef>
                <a:spcPct val="0"/>
              </a:spcBef>
              <a:spcAft>
                <a:spcPct val="0"/>
              </a:spcAft>
              <a:defRPr/>
            </a:pPr>
            <a:r>
              <a:rPr lang="es-ES" sz="1600" b="1" kern="1200" dirty="0">
                <a:solidFill>
                  <a:schemeClr val="bg1">
                    <a:lumMod val="85000"/>
                  </a:schemeClr>
                </a:solidFill>
                <a:latin typeface="Arial Black" panose="020B0A04020102020204" pitchFamily="34" charset="0"/>
                <a:cs typeface="Arial" panose="020B0604020202020204" pitchFamily="34" charset="0"/>
              </a:rPr>
              <a:t>PARTE INICI</a:t>
            </a:r>
            <a:r>
              <a:rPr lang="es-ES" sz="1600" b="1" dirty="0">
                <a:solidFill>
                  <a:schemeClr val="bg1">
                    <a:lumMod val="85000"/>
                  </a:schemeClr>
                </a:solidFill>
                <a:latin typeface="Arial Black" panose="020B0A04020102020204" pitchFamily="34" charset="0"/>
                <a:cs typeface="Arial" panose="020B0604020202020204" pitchFamily="34" charset="0"/>
              </a:rPr>
              <a:t>AL O DE CALENTAMIENTO</a:t>
            </a:r>
          </a:p>
          <a:p>
            <a:pPr eaLnBrk="0" fontAlgn="base" hangingPunct="0">
              <a:lnSpc>
                <a:spcPct val="100000"/>
              </a:lnSpc>
              <a:spcBef>
                <a:spcPct val="0"/>
              </a:spcBef>
              <a:spcAft>
                <a:spcPct val="0"/>
              </a:spcAft>
              <a:defRPr/>
            </a:pPr>
            <a:r>
              <a:rPr lang="es-ES" sz="1600" b="1" dirty="0">
                <a:solidFill>
                  <a:schemeClr val="bg1">
                    <a:lumMod val="85000"/>
                  </a:schemeClr>
                </a:solidFill>
                <a:latin typeface="Arial Black" panose="020B0A04020102020204" pitchFamily="34" charset="0"/>
                <a:cs typeface="Arial" panose="020B0604020202020204" pitchFamily="34" charset="0"/>
              </a:rPr>
              <a:t>PARTE CENTRAL</a:t>
            </a:r>
          </a:p>
          <a:p>
            <a:pPr eaLnBrk="0" fontAlgn="base" hangingPunct="0">
              <a:lnSpc>
                <a:spcPct val="100000"/>
              </a:lnSpc>
              <a:spcBef>
                <a:spcPct val="0"/>
              </a:spcBef>
              <a:spcAft>
                <a:spcPct val="0"/>
              </a:spcAft>
              <a:defRPr/>
            </a:pPr>
            <a:r>
              <a:rPr lang="es-ES" sz="1600" b="1" kern="1200" dirty="0">
                <a:solidFill>
                  <a:schemeClr val="bg1">
                    <a:lumMod val="85000"/>
                  </a:schemeClr>
                </a:solidFill>
                <a:latin typeface="Arial Black" panose="020B0A04020102020204" pitchFamily="34" charset="0"/>
                <a:cs typeface="Arial" panose="020B0604020202020204" pitchFamily="34" charset="0"/>
              </a:rPr>
              <a:t>VUELTA A LA </a:t>
            </a:r>
            <a:r>
              <a:rPr lang="es-ES" sz="1600" b="1" dirty="0">
                <a:solidFill>
                  <a:schemeClr val="bg1">
                    <a:lumMod val="85000"/>
                  </a:schemeClr>
                </a:solidFill>
                <a:latin typeface="Arial Black" panose="020B0A04020102020204" pitchFamily="34" charset="0"/>
                <a:cs typeface="Arial" panose="020B0604020202020204" pitchFamily="34" charset="0"/>
              </a:rPr>
              <a:t>CALMA</a:t>
            </a:r>
          </a:p>
          <a:p>
            <a:pPr eaLnBrk="0" fontAlgn="base" hangingPunct="0">
              <a:lnSpc>
                <a:spcPct val="100000"/>
              </a:lnSpc>
              <a:spcBef>
                <a:spcPct val="0"/>
              </a:spcBef>
              <a:spcAft>
                <a:spcPct val="0"/>
              </a:spcAft>
              <a:defRPr/>
            </a:pPr>
            <a:r>
              <a:rPr lang="es-ES" sz="1800" b="1" kern="1200" dirty="0">
                <a:solidFill>
                  <a:schemeClr val="bg1"/>
                </a:solidFill>
                <a:latin typeface="Arial Black" panose="020B0A04020102020204" pitchFamily="34" charset="0"/>
                <a:cs typeface="Arial" panose="020B0604020202020204" pitchFamily="34" charset="0"/>
              </a:rPr>
              <a:t>PARTE FINAL</a:t>
            </a:r>
            <a:endParaRPr lang="es-ES" sz="2000" b="1" kern="1200" dirty="0">
              <a:solidFill>
                <a:schemeClr val="bg1"/>
              </a:solidFill>
              <a:latin typeface="Arial Black" panose="020B0A04020102020204" pitchFamily="34" charset="0"/>
              <a:cs typeface="Arial" panose="020B0604020202020204" pitchFamily="34" charset="0"/>
            </a:endParaRPr>
          </a:p>
        </p:txBody>
      </p:sp>
      <p:sp>
        <p:nvSpPr>
          <p:cNvPr id="14" name="2 Subtítulo">
            <a:extLst>
              <a:ext uri="{FF2B5EF4-FFF2-40B4-BE49-F238E27FC236}">
                <a16:creationId xmlns:a16="http://schemas.microsoft.com/office/drawing/2014/main" id="{22909B0D-4269-5FD5-2C8C-6A4A25C3E5BD}"/>
              </a:ext>
            </a:extLst>
          </p:cNvPr>
          <p:cNvSpPr txBox="1">
            <a:spLocks/>
          </p:cNvSpPr>
          <p:nvPr/>
        </p:nvSpPr>
        <p:spPr>
          <a:xfrm>
            <a:off x="424347" y="3736058"/>
            <a:ext cx="4828196" cy="14421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dirty="0">
                <a:solidFill>
                  <a:schemeClr val="bg1"/>
                </a:solidFill>
                <a:latin typeface="Arial" panose="020B0604020202020204" pitchFamily="34" charset="0"/>
                <a:cs typeface="Arial" panose="020B0604020202020204" pitchFamily="34" charset="0"/>
              </a:rPr>
              <a:t>No hay actividad física. En ella tiene lugar la valoración conjunta (animador-grupo) de la sesión, lo que permitirá al animador la reconducción del trabajo para sesiones posteriores y la despedida.</a:t>
            </a:r>
            <a:endParaRPr lang="es-ES" sz="2000" kern="1200" dirty="0">
              <a:solidFill>
                <a:schemeClr val="bg1"/>
              </a:solidFill>
              <a:latin typeface="Arial" panose="020B0604020202020204" pitchFamily="34" charset="0"/>
              <a:cs typeface="Arial" panose="020B0604020202020204" pitchFamily="34" charset="0"/>
            </a:endParaRPr>
          </a:p>
        </p:txBody>
      </p:sp>
      <p:pic>
        <p:nvPicPr>
          <p:cNvPr id="4" name="Picture 2" descr="D:\Users\usuario\Pictures\Fotos\Andorra 13\phoca_thumb_l_COA_20130611_75.jpg">
            <a:extLst>
              <a:ext uri="{FF2B5EF4-FFF2-40B4-BE49-F238E27FC236}">
                <a16:creationId xmlns:a16="http://schemas.microsoft.com/office/drawing/2014/main" id="{F54D5521-3D35-98B1-C620-364C36FE5F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62448" y="2616868"/>
            <a:ext cx="4063997" cy="2539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014224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04672" y="771540"/>
            <a:ext cx="7510272"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ELABORACIÓN DE SESIONES GRUPALES MULTICOMPONENTES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359151" y="1594876"/>
            <a:ext cx="5035297"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¿CÓMO ESTABLESCO EL CONTACTO?</a:t>
            </a:r>
          </a:p>
        </p:txBody>
      </p:sp>
      <p:sp>
        <p:nvSpPr>
          <p:cNvPr id="3" name="3 CuadroTexto">
            <a:extLst>
              <a:ext uri="{FF2B5EF4-FFF2-40B4-BE49-F238E27FC236}">
                <a16:creationId xmlns:a16="http://schemas.microsoft.com/office/drawing/2014/main" id="{CAF1C200-2297-0403-B4FC-E30F321B01E4}"/>
              </a:ext>
            </a:extLst>
          </p:cNvPr>
          <p:cNvSpPr txBox="1"/>
          <p:nvPr/>
        </p:nvSpPr>
        <p:spPr>
          <a:xfrm>
            <a:off x="603650" y="2244488"/>
            <a:ext cx="8510016" cy="3693319"/>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Tras dar una información básica del programa, nombra en voz alta los componentes del grupo para que todos escuchen los nombres de sus nuevos compañeros. Esta primera información es vital, ya que empezar algo nuevo les provoca gran incertidumbre. </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ES" sz="1800" b="0" i="0" u="none" strike="noStrike" kern="0" cap="none" spc="0" normalizeH="0" baseline="0" noProof="0" dirty="0">
              <a:ln>
                <a:noFill/>
              </a:ln>
              <a:solidFill>
                <a:schemeClr val="bg1"/>
              </a:solidFill>
              <a:effectLst/>
              <a:uLnTx/>
              <a:uFillTx/>
              <a:latin typeface="Arial" pitchFamily="34" charset="0"/>
              <a:cs typeface="Arial" pitchFamily="34" charset="0"/>
              <a:sym typeface="Arial"/>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ES" sz="1800" b="1" i="0" u="none" strike="noStrike" kern="0" cap="none" spc="0" normalizeH="0" baseline="0" noProof="0" dirty="0">
                <a:ln>
                  <a:noFill/>
                </a:ln>
                <a:solidFill>
                  <a:schemeClr val="bg1"/>
                </a:solidFill>
                <a:effectLst/>
                <a:uLnTx/>
                <a:uFillTx/>
                <a:latin typeface="Arial" pitchFamily="34" charset="0"/>
                <a:cs typeface="Arial" pitchFamily="34" charset="0"/>
                <a:sym typeface="Arial"/>
              </a:rPr>
              <a:t>ALGUNAS PAUTAS:</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Venir con ropa deportiva cómoda.</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Acudir con una botella de agua para hidratarse durante la clase.</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No deben comer durante la hora y media previa a clase.</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Deben traer una camiseta de repuesto para cambiarse al terminar y que no se resfríen en el trayecto de vuelta a casa (además de llevar una prenda de abrigo).</a:t>
            </a: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Si algún día sienten molestias en alguna parte del cuerpo, deben comunicártelo antes de comenzar la clase.</a:t>
            </a:r>
          </a:p>
        </p:txBody>
      </p:sp>
    </p:spTree>
    <p:extLst>
      <p:ext uri="{BB962C8B-B14F-4D97-AF65-F5344CB8AC3E}">
        <p14:creationId xmlns:p14="http://schemas.microsoft.com/office/powerpoint/2010/main" val="415827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subTnLst>
                                    <p:set>
                                      <p:cBhvr override="childStyle">
                                        <p:cTn dur="1" fill="hold" display="0" masterRel="nextClick" afterEffect="1"/>
                                        <p:tgtEl>
                                          <p:spTgt spid="3">
                                            <p:txEl>
                                              <p:pRg st="4" end="4"/>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subTnLst>
                                    <p:set>
                                      <p:cBhvr override="childStyle">
                                        <p:cTn dur="1" fill="hold" display="0" masterRel="nextClick" afterEffect="1"/>
                                        <p:tgtEl>
                                          <p:spTgt spid="3">
                                            <p:txEl>
                                              <p:pRg st="5" end="5"/>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subTnLst>
                                    <p:set>
                                      <p:cBhvr override="childStyle">
                                        <p:cTn dur="1" fill="hold" display="0" masterRel="nextClick" afterEffect="1"/>
                                        <p:tgtEl>
                                          <p:spTgt spid="3">
                                            <p:txEl>
                                              <p:pRg st="6" end="6"/>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subTnLst>
                                    <p:set>
                                      <p:cBhvr override="childStyle">
                                        <p:cTn dur="1" fill="hold" display="0" masterRel="nextClick" afterEffect="1"/>
                                        <p:tgtEl>
                                          <p:spTgt spid="3">
                                            <p:txEl>
                                              <p:pRg st="7" end="7"/>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04672" y="771540"/>
            <a:ext cx="7510272"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ELABORACIÓN DE SESIONES GRUPALES MULTICOMPONENTES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359151" y="1594876"/>
            <a:ext cx="5035297"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CARACTERISTICAS DE LAS TAREAS</a:t>
            </a:r>
          </a:p>
        </p:txBody>
      </p:sp>
      <p:sp>
        <p:nvSpPr>
          <p:cNvPr id="4" name="3 CuadroTexto">
            <a:extLst>
              <a:ext uri="{FF2B5EF4-FFF2-40B4-BE49-F238E27FC236}">
                <a16:creationId xmlns:a16="http://schemas.microsoft.com/office/drawing/2014/main" id="{056BDB09-3F3E-633A-D3A3-EA6AEB2B64E4}"/>
              </a:ext>
            </a:extLst>
          </p:cNvPr>
          <p:cNvSpPr txBox="1"/>
          <p:nvPr/>
        </p:nvSpPr>
        <p:spPr>
          <a:xfrm>
            <a:off x="717365" y="2346961"/>
            <a:ext cx="8318867" cy="3462999"/>
          </a:xfrm>
          <a:prstGeom prst="rect">
            <a:avLst/>
          </a:prstGeom>
          <a:noFill/>
        </p:spPr>
        <p:txBody>
          <a:bodyPr wrap="square" rtlCol="0">
            <a:spAutoFit/>
          </a:bodyPr>
          <a:lstStyle/>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Significativas y de transferencia funcional; primar </a:t>
            </a:r>
            <a:r>
              <a:rPr kumimoji="0" lang="es-ES" sz="1600" b="1" i="0" u="none" strike="noStrike" kern="0" cap="none" spc="0" normalizeH="0" baseline="0" noProof="0" dirty="0">
                <a:ln>
                  <a:noFill/>
                </a:ln>
                <a:solidFill>
                  <a:schemeClr val="bg1"/>
                </a:solidFill>
                <a:effectLst/>
                <a:uLnTx/>
                <a:uFillTx/>
                <a:latin typeface="Arial"/>
                <a:cs typeface="Arial"/>
                <a:sym typeface="Arial"/>
              </a:rPr>
              <a:t>CALIDAD</a:t>
            </a:r>
            <a:r>
              <a:rPr kumimoji="0" lang="es-ES" sz="1600" b="0" i="0" u="none" strike="noStrike" kern="0" cap="none" spc="0" normalizeH="0" baseline="0" noProof="0" dirty="0">
                <a:ln>
                  <a:noFill/>
                </a:ln>
                <a:solidFill>
                  <a:schemeClr val="bg1"/>
                </a:solidFill>
                <a:effectLst/>
                <a:uLnTx/>
                <a:uFillTx/>
                <a:latin typeface="Arial"/>
                <a:cs typeface="Arial"/>
                <a:sym typeface="Arial"/>
              </a:rPr>
              <a:t> sobre </a:t>
            </a:r>
            <a:r>
              <a:rPr kumimoji="0" lang="es-ES" sz="1600" b="1" i="0" u="none" strike="noStrike" kern="0" cap="none" spc="0" normalizeH="0" baseline="0" noProof="0" dirty="0">
                <a:ln>
                  <a:noFill/>
                </a:ln>
                <a:solidFill>
                  <a:schemeClr val="bg1"/>
                </a:solidFill>
                <a:effectLst/>
                <a:uLnTx/>
                <a:uFillTx/>
                <a:latin typeface="Arial"/>
                <a:cs typeface="Arial"/>
                <a:sym typeface="Arial"/>
              </a:rPr>
              <a:t>CANTIDAD</a:t>
            </a:r>
            <a:r>
              <a:rPr kumimoji="0" lang="es-ES" sz="1600" b="0" i="0" u="none" strike="noStrike" kern="0" cap="none" spc="0" normalizeH="0" baseline="0" noProof="0" dirty="0">
                <a:ln>
                  <a:noFill/>
                </a:ln>
                <a:solidFill>
                  <a:schemeClr val="bg1"/>
                </a:solidFill>
                <a:effectLst/>
                <a:uLnTx/>
                <a:uFillTx/>
                <a:latin typeface="Arial"/>
                <a:cs typeface="Arial"/>
                <a:sym typeface="Arial"/>
              </a:rPr>
              <a:t>.</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Material y música adecuados; más motivación .</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Intercalar actividades vigorosas con otras más livianas.</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Compaginar tareas conocidas y nuevas.</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Incluir tareas individuales, por parejas y en grupo.</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Favorecer el enlace entre tareas; evitar situaciones caóticas por cambio de material y forma de organización.</a:t>
            </a:r>
          </a:p>
        </p:txBody>
      </p:sp>
    </p:spTree>
    <p:extLst>
      <p:ext uri="{BB962C8B-B14F-4D97-AF65-F5344CB8AC3E}">
        <p14:creationId xmlns:p14="http://schemas.microsoft.com/office/powerpoint/2010/main" val="81892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set>
                                      <p:cBhvr override="childStyle">
                                        <p:cTn dur="1" fill="hold" display="0" masterRel="nextClick" afterEffect="1"/>
                                        <p:tgtEl>
                                          <p:spTgt spid="4">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set>
                                      <p:cBhvr override="childStyle">
                                        <p:cTn dur="1" fill="hold" display="0" masterRel="nextClick" afterEffect="1"/>
                                        <p:tgtEl>
                                          <p:spTgt spid="4">
                                            <p:txEl>
                                              <p:pRg st="1" end="1"/>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set>
                                      <p:cBhvr override="childStyle">
                                        <p:cTn dur="1" fill="hold" display="0" masterRel="nextClick" afterEffect="1"/>
                                        <p:tgtEl>
                                          <p:spTgt spid="4">
                                            <p:txEl>
                                              <p:pRg st="2" end="2"/>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set>
                                      <p:cBhvr override="childStyle">
                                        <p:cTn dur="1" fill="hold" display="0" masterRel="nextClick" afterEffect="1"/>
                                        <p:tgtEl>
                                          <p:spTgt spid="4">
                                            <p:txEl>
                                              <p:pRg st="3" end="3"/>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set>
                                      <p:cBhvr override="childStyle">
                                        <p:cTn dur="1" fill="hold" display="0" masterRel="nextClick" afterEffect="1"/>
                                        <p:tgtEl>
                                          <p:spTgt spid="4">
                                            <p:txEl>
                                              <p:pRg st="4" end="4"/>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set>
                                      <p:cBhvr override="childStyle">
                                        <p:cTn dur="1" fill="hold" display="0" masterRel="nextClick" afterEffect="1"/>
                                        <p:tgtEl>
                                          <p:spTgt spid="4">
                                            <p:txEl>
                                              <p:pRg st="5" end="5"/>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04672" y="771540"/>
            <a:ext cx="7510272"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ELABORACIÓN DE SESIONES GRUPALES MULTICOMPONENTES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359151" y="1594876"/>
            <a:ext cx="5035297"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CARACTERISTICAS DE LAS TAREAS</a:t>
            </a:r>
          </a:p>
        </p:txBody>
      </p:sp>
      <p:sp>
        <p:nvSpPr>
          <p:cNvPr id="3" name="3 CuadroTexto">
            <a:extLst>
              <a:ext uri="{FF2B5EF4-FFF2-40B4-BE49-F238E27FC236}">
                <a16:creationId xmlns:a16="http://schemas.microsoft.com/office/drawing/2014/main" id="{459F33AB-AA37-3E4B-9DC4-61D31DB512F3}"/>
              </a:ext>
            </a:extLst>
          </p:cNvPr>
          <p:cNvSpPr txBox="1"/>
          <p:nvPr/>
        </p:nvSpPr>
        <p:spPr>
          <a:xfrm>
            <a:off x="495949" y="2436861"/>
            <a:ext cx="8721203" cy="3462999"/>
          </a:xfrm>
          <a:prstGeom prst="rect">
            <a:avLst/>
          </a:prstGeom>
          <a:noFill/>
        </p:spPr>
        <p:txBody>
          <a:bodyPr wrap="square" rtlCol="0">
            <a:spAutoFit/>
          </a:bodyPr>
          <a:lstStyle/>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Entre 7-10 tareas por sesión. Tiempo suficiente para realizarlas sin prisa.</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Adaptadas a las peculiaridades de cada participante.</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Darle prioridad a la duración sobre la intensidad.</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Ninguna tarea puede producir dolor.</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El tiempo y la forma de explicación suficientes para garantizar escucha y comprensión.</a:t>
            </a:r>
          </a:p>
          <a:p>
            <a:pPr marL="0" marR="0" lvl="0" indent="0" algn="just" defTabSz="914400" rtl="0" eaLnBrk="1" fontAlgn="auto" latinLnBrk="0" hangingPunct="1">
              <a:lnSpc>
                <a:spcPct val="200000"/>
              </a:lnSpc>
              <a:spcBef>
                <a:spcPts val="0"/>
              </a:spcBef>
              <a:spcAft>
                <a:spcPts val="0"/>
              </a:spcAft>
              <a:buClrTx/>
              <a:buSzTx/>
              <a:buFont typeface="Wingdings" pitchFamily="2" charset="2"/>
              <a:buChar char="ü"/>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Tiempo suficiente para la realización de cada una de las tareas, favoreciendo su máxima asimilación.</a:t>
            </a:r>
          </a:p>
        </p:txBody>
      </p:sp>
    </p:spTree>
    <p:extLst>
      <p:ext uri="{BB962C8B-B14F-4D97-AF65-F5344CB8AC3E}">
        <p14:creationId xmlns:p14="http://schemas.microsoft.com/office/powerpoint/2010/main" val="114510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set>
                                      <p:cBhvr override="childStyle">
                                        <p:cTn dur="1" fill="hold" display="0" masterRel="nextClick" afterEffect="1"/>
                                        <p:tgtEl>
                                          <p:spTgt spid="3">
                                            <p:txEl>
                                              <p:pRg st="4" end="4"/>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set>
                                      <p:cBhvr override="childStyle">
                                        <p:cTn dur="1" fill="hold" display="0" masterRel="nextClick" afterEffect="1"/>
                                        <p:tgtEl>
                                          <p:spTgt spid="3">
                                            <p:txEl>
                                              <p:pRg st="5" end="5"/>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04672" y="771540"/>
            <a:ext cx="7510272"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ELABORACIÓN DE SESIONES GRUPALES MULTICOMPONENTES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359151" y="1594876"/>
            <a:ext cx="5035297"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RESPECTO AL USO DE  MATERIAL</a:t>
            </a:r>
          </a:p>
        </p:txBody>
      </p:sp>
      <p:sp>
        <p:nvSpPr>
          <p:cNvPr id="4" name="5 Rectángulo">
            <a:extLst>
              <a:ext uri="{FF2B5EF4-FFF2-40B4-BE49-F238E27FC236}">
                <a16:creationId xmlns:a16="http://schemas.microsoft.com/office/drawing/2014/main" id="{5A6555D8-5E71-3C3B-36BA-5B6B55C6352C}"/>
              </a:ext>
            </a:extLst>
          </p:cNvPr>
          <p:cNvSpPr/>
          <p:nvPr/>
        </p:nvSpPr>
        <p:spPr>
          <a:xfrm>
            <a:off x="464259" y="2346961"/>
            <a:ext cx="8788797" cy="3416320"/>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No utilizar material excesivamente variado en una misma sesión, ya que puede provocar problemas organizativos. Es mejor aprovechar un mismo material, proponiendo un amplio abanico de ejercicios y juegos, ya sea individuales, por parejas o grupos.</a:t>
            </a: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El material utilizado no debe crear riesgos.</a:t>
            </a: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Debe haber suficiente material para todos los participantes.</a:t>
            </a: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Cuando se planteen propuestas de “lanzar-recibir”, debe haber una progresión:</a:t>
            </a: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 De lo más blando a lo más duro (calcetín-botella de plástico)</a:t>
            </a: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 De lo más ligero a lo más pesado (globo-pelota)</a:t>
            </a:r>
          </a:p>
          <a:p>
            <a:pPr marL="0" marR="0" lvl="0" indent="0" algn="just" defTabSz="914400" rtl="0" eaLnBrk="0" fontAlgn="base" latinLnBrk="0" hangingPunct="0">
              <a:lnSpc>
                <a:spcPct val="150000"/>
              </a:lnSpc>
              <a:spcBef>
                <a:spcPct val="0"/>
              </a:spcBef>
              <a:spcAft>
                <a:spcPct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pitchFamily="34" charset="0"/>
                <a:cs typeface="Arial" pitchFamily="34" charset="0"/>
                <a:sym typeface="Arial"/>
              </a:rPr>
              <a:t>	• De lo más grande a lo más pequeño (pelota playa-pelota tenis)</a:t>
            </a:r>
          </a:p>
        </p:txBody>
      </p:sp>
    </p:spTree>
    <p:extLst>
      <p:ext uri="{BB962C8B-B14F-4D97-AF65-F5344CB8AC3E}">
        <p14:creationId xmlns:p14="http://schemas.microsoft.com/office/powerpoint/2010/main" val="333130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set>
                                      <p:cBhvr override="childStyle">
                                        <p:cTn dur="1" fill="hold" display="0" masterRel="nextClick" afterEffect="1"/>
                                        <p:tgtEl>
                                          <p:spTgt spid="4">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set>
                                      <p:cBhvr override="childStyle">
                                        <p:cTn dur="1" fill="hold" display="0" masterRel="nextClick" afterEffect="1"/>
                                        <p:tgtEl>
                                          <p:spTgt spid="4">
                                            <p:txEl>
                                              <p:pRg st="1" end="1"/>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subTnLst>
                                    <p:set>
                                      <p:cBhvr override="childStyle">
                                        <p:cTn dur="1" fill="hold" display="0" masterRel="nextClick" afterEffect="1"/>
                                        <p:tgtEl>
                                          <p:spTgt spid="4">
                                            <p:txEl>
                                              <p:pRg st="2" end="2"/>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subTnLst>
                                    <p:set>
                                      <p:cBhvr override="childStyle">
                                        <p:cTn dur="1" fill="hold" display="0" masterRel="nextClick" afterEffect="1"/>
                                        <p:tgtEl>
                                          <p:spTgt spid="4">
                                            <p:txEl>
                                              <p:pRg st="3" end="3"/>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subTnLst>
                                    <p:set>
                                      <p:cBhvr override="childStyle">
                                        <p:cTn dur="1" fill="hold" display="0" masterRel="nextClick" afterEffect="1"/>
                                        <p:tgtEl>
                                          <p:spTgt spid="4">
                                            <p:txEl>
                                              <p:pRg st="4" end="4"/>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subTnLst>
                                    <p:set>
                                      <p:cBhvr override="childStyle">
                                        <p:cTn dur="1" fill="hold" display="0" masterRel="nextClick" afterEffect="1"/>
                                        <p:tgtEl>
                                          <p:spTgt spid="4">
                                            <p:txEl>
                                              <p:pRg st="5" end="5"/>
                                            </p:txEl>
                                          </p:spTgt>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subTnLst>
                                    <p:set>
                                      <p:cBhvr override="childStyle">
                                        <p:cTn dur="1" fill="hold" display="0" masterRel="nextClick" afterEffect="1"/>
                                        <p:tgtEl>
                                          <p:spTgt spid="4">
                                            <p:txEl>
                                              <p:pRg st="6" end="6"/>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04672" y="771540"/>
            <a:ext cx="7510272"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ELABORACIÓN DE SESIONES GRUPALES MULTICOMPONENTES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7425F9-0569-138D-408B-2AEA06DA5B23}"/>
              </a:ext>
            </a:extLst>
          </p:cNvPr>
          <p:cNvSpPr/>
          <p:nvPr/>
        </p:nvSpPr>
        <p:spPr>
          <a:xfrm>
            <a:off x="2069737" y="1594876"/>
            <a:ext cx="5577840" cy="4464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lvl="0" algn="ctr"/>
            <a:r>
              <a:rPr lang="es-ES" sz="1600" b="1" dirty="0">
                <a:solidFill>
                  <a:schemeClr val="bg1"/>
                </a:solidFill>
                <a:latin typeface="Arial" panose="020B0604020202020204" pitchFamily="34" charset="0"/>
                <a:cs typeface="Arial" panose="020B0604020202020204" pitchFamily="34" charset="0"/>
              </a:rPr>
              <a:t>¿QUÉ QUIERO CONSEGUIR EN LOS PRIMEROS DÍAS?</a:t>
            </a:r>
          </a:p>
        </p:txBody>
      </p:sp>
      <p:sp>
        <p:nvSpPr>
          <p:cNvPr id="3" name="3 CuadroTexto">
            <a:extLst>
              <a:ext uri="{FF2B5EF4-FFF2-40B4-BE49-F238E27FC236}">
                <a16:creationId xmlns:a16="http://schemas.microsoft.com/office/drawing/2014/main" id="{7DA7DAC3-5462-9081-8CB9-E0DB8D17F6FE}"/>
              </a:ext>
            </a:extLst>
          </p:cNvPr>
          <p:cNvSpPr txBox="1"/>
          <p:nvPr/>
        </p:nvSpPr>
        <p:spPr>
          <a:xfrm>
            <a:off x="495949" y="2312018"/>
            <a:ext cx="8721203" cy="337066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 Conocer las capacidades físicas de cada uno de los sujetos.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Tomar conciencia del nivel del grupo en su conjunto.</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Conocer las motivaciones de cada uno y cuáles son sus objetivos.</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Familiarizar al grupo con la dinámica de la clase.</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Conseguir que se conozcan entre ellos lo más rápido posible, creando vínculos afectivos que potenciarán la adherencia.</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ES" sz="1600" b="0" i="0" u="none" strike="noStrike" kern="0" cap="none" spc="0" normalizeH="0" baseline="0" noProof="0" dirty="0">
                <a:ln>
                  <a:noFill/>
                </a:ln>
                <a:solidFill>
                  <a:schemeClr val="bg1"/>
                </a:solidFill>
                <a:effectLst/>
                <a:uLnTx/>
                <a:uFillTx/>
                <a:latin typeface="Arial"/>
                <a:cs typeface="Arial"/>
                <a:sym typeface="Arial"/>
              </a:rPr>
              <a:t>⇒ Conseguir que confíen en ti y que te vean como una persona cercana y bien formada. Si no cumples sus expectativas o se crea alguna situación incómoda, vas a provocar sensaciones de rechazo.</a:t>
            </a:r>
          </a:p>
        </p:txBody>
      </p:sp>
    </p:spTree>
    <p:extLst>
      <p:ext uri="{BB962C8B-B14F-4D97-AF65-F5344CB8AC3E}">
        <p14:creationId xmlns:p14="http://schemas.microsoft.com/office/powerpoint/2010/main" val="14148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set>
                                      <p:cBhvr override="childStyle">
                                        <p:cTn dur="1" fill="hold" display="0" masterRel="nextClick" afterEffect="1"/>
                                        <p:tgtEl>
                                          <p:spTgt spid="3">
                                            <p:txEl>
                                              <p:pRg st="1" end="1"/>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set>
                                      <p:cBhvr override="childStyle">
                                        <p:cTn dur="1" fill="hold" display="0" masterRel="nextClick" afterEffect="1"/>
                                        <p:tgtEl>
                                          <p:spTgt spid="3">
                                            <p:txEl>
                                              <p:pRg st="2" end="2"/>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set>
                                      <p:cBhvr override="childStyle">
                                        <p:cTn dur="1" fill="hold" display="0" masterRel="nextClick" afterEffect="1"/>
                                        <p:tgtEl>
                                          <p:spTgt spid="3">
                                            <p:txEl>
                                              <p:pRg st="3" end="3"/>
                                            </p:txEl>
                                          </p:spTgt>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set>
                                      <p:cBhvr override="childStyle">
                                        <p:cTn dur="1" fill="hold" display="0" masterRel="nextClick" afterEffect="1"/>
                                        <p:tgtEl>
                                          <p:spTgt spid="3">
                                            <p:txEl>
                                              <p:pRg st="4" end="4"/>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set>
                                      <p:cBhvr override="childStyle">
                                        <p:cTn dur="1" fill="hold" display="0" masterRel="nextClick" afterEffect="1"/>
                                        <p:tgtEl>
                                          <p:spTgt spid="3">
                                            <p:txEl>
                                              <p:pRg st="5" end="5"/>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04672" y="771540"/>
            <a:ext cx="7510272"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ELABORACIÓN DE SESIONES GRUPALES MULTICOMPONENTES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4 Rectángulo redondeado">
            <a:extLst>
              <a:ext uri="{FF2B5EF4-FFF2-40B4-BE49-F238E27FC236}">
                <a16:creationId xmlns:a16="http://schemas.microsoft.com/office/drawing/2014/main" id="{A03AF779-DE47-3153-34AB-630C88F311C9}"/>
              </a:ext>
            </a:extLst>
          </p:cNvPr>
          <p:cNvSpPr/>
          <p:nvPr/>
        </p:nvSpPr>
        <p:spPr>
          <a:xfrm>
            <a:off x="897659" y="1950447"/>
            <a:ext cx="8197573" cy="56638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chemeClr val="bg1"/>
                </a:solidFill>
                <a:effectLst/>
                <a:uLnTx/>
                <a:uFillTx/>
                <a:latin typeface="Verdana"/>
                <a:ea typeface="+mn-ea"/>
                <a:cs typeface="+mn-cs"/>
                <a:sym typeface="Arial"/>
              </a:rPr>
              <a:t>TRAS PRIMEROS DÍAS, DISEÑO DEL RESTO DE PROGRAMA</a:t>
            </a:r>
          </a:p>
        </p:txBody>
      </p:sp>
      <p:sp>
        <p:nvSpPr>
          <p:cNvPr id="6" name="5 Rectángulo redondeado">
            <a:extLst>
              <a:ext uri="{FF2B5EF4-FFF2-40B4-BE49-F238E27FC236}">
                <a16:creationId xmlns:a16="http://schemas.microsoft.com/office/drawing/2014/main" id="{024FA625-C9B0-DD62-2B58-167ABDDC9F92}"/>
              </a:ext>
            </a:extLst>
          </p:cNvPr>
          <p:cNvSpPr/>
          <p:nvPr/>
        </p:nvSpPr>
        <p:spPr>
          <a:xfrm>
            <a:off x="897659" y="2669229"/>
            <a:ext cx="8197573" cy="96671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0" cap="none" spc="0" normalizeH="0" baseline="0" noProof="0" dirty="0">
                <a:ln>
                  <a:noFill/>
                </a:ln>
                <a:solidFill>
                  <a:schemeClr val="bg1"/>
                </a:solidFill>
                <a:effectLst/>
                <a:uLnTx/>
                <a:uFillTx/>
                <a:latin typeface="Verdana"/>
                <a:ea typeface="+mn-ea"/>
                <a:cs typeface="+mn-cs"/>
                <a:sym typeface="Arial"/>
              </a:rPr>
              <a:t>CADA GRUPO ES DIFERENTE. PLANTEAR CONTENIDOS PARA QUE EL ENTRENAMIENTO SEA GRATIFICANTE, RECREATIVO, MOTIVANTE, INTEGRADOS, ADAPTADO, SOCIALIZADOS Y DE ALTA CALIDAD</a:t>
            </a:r>
          </a:p>
        </p:txBody>
      </p:sp>
      <p:sp>
        <p:nvSpPr>
          <p:cNvPr id="8" name="6 Rectángulo redondeado">
            <a:extLst>
              <a:ext uri="{FF2B5EF4-FFF2-40B4-BE49-F238E27FC236}">
                <a16:creationId xmlns:a16="http://schemas.microsoft.com/office/drawing/2014/main" id="{4E74AA14-B971-173B-138C-1D4BE8DB90C1}"/>
              </a:ext>
            </a:extLst>
          </p:cNvPr>
          <p:cNvSpPr/>
          <p:nvPr/>
        </p:nvSpPr>
        <p:spPr>
          <a:xfrm>
            <a:off x="897658" y="3840663"/>
            <a:ext cx="8197573" cy="167867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Verdana"/>
                <a:ea typeface="+mn-ea"/>
                <a:cs typeface="+mn-cs"/>
                <a:sym typeface="Arial"/>
              </a:rPr>
              <a:t>ORDEN DE IMPORTANCIA DE TRABAJO (A PRIORI):</a:t>
            </a:r>
          </a:p>
          <a:p>
            <a:pPr marL="0" marR="0" lvl="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s-ES" sz="1400" b="0" i="0" u="none" strike="noStrike" kern="0" cap="none" spc="0" normalizeH="0" baseline="0" noProof="0" dirty="0">
                <a:ln>
                  <a:noFill/>
                </a:ln>
                <a:solidFill>
                  <a:schemeClr val="bg1"/>
                </a:solidFill>
                <a:effectLst/>
                <a:uLnTx/>
                <a:uFillTx/>
                <a:latin typeface="Verdana"/>
                <a:ea typeface="+mn-ea"/>
                <a:cs typeface="+mn-cs"/>
                <a:sym typeface="Arial"/>
              </a:rPr>
              <a:t> FUERZA Y RESISTENCIA MUSCULAR </a:t>
            </a:r>
          </a:p>
          <a:p>
            <a:pPr marL="0" marR="0" lvl="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s-ES" sz="1400" b="0" i="0" u="none" strike="noStrike" kern="0" cap="none" spc="0" normalizeH="0" baseline="0" noProof="0" dirty="0">
                <a:ln>
                  <a:noFill/>
                </a:ln>
                <a:solidFill>
                  <a:schemeClr val="bg1"/>
                </a:solidFill>
                <a:effectLst/>
                <a:uLnTx/>
                <a:uFillTx/>
                <a:latin typeface="Verdana"/>
                <a:ea typeface="+mn-ea"/>
                <a:cs typeface="+mn-cs"/>
                <a:sym typeface="Arial"/>
              </a:rPr>
              <a:t> RESISTENCIA ORGÁNICA</a:t>
            </a:r>
          </a:p>
          <a:p>
            <a:pPr marL="0" marR="0" lvl="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s-ES" sz="1400" b="0" i="0" u="none" strike="noStrike" kern="0" cap="none" spc="0" normalizeH="0" baseline="0" noProof="0" dirty="0">
                <a:ln>
                  <a:noFill/>
                </a:ln>
                <a:solidFill>
                  <a:schemeClr val="bg1"/>
                </a:solidFill>
                <a:effectLst/>
                <a:uLnTx/>
                <a:uFillTx/>
                <a:latin typeface="Verdana"/>
                <a:ea typeface="+mn-ea"/>
                <a:cs typeface="+mn-cs"/>
                <a:sym typeface="Arial"/>
              </a:rPr>
              <a:t> MOVILIDAD ARTICULAR</a:t>
            </a:r>
          </a:p>
          <a:p>
            <a:pPr marL="0" marR="0" lvl="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s-ES" sz="1400" b="0" i="0" u="none" strike="noStrike" kern="0" cap="none" spc="0" normalizeH="0" baseline="0" noProof="0" dirty="0">
                <a:ln>
                  <a:noFill/>
                </a:ln>
                <a:solidFill>
                  <a:schemeClr val="bg1"/>
                </a:solidFill>
                <a:effectLst/>
                <a:uLnTx/>
                <a:uFillTx/>
                <a:latin typeface="Verdana"/>
                <a:ea typeface="+mn-ea"/>
                <a:cs typeface="+mn-cs"/>
                <a:sym typeface="Arial"/>
              </a:rPr>
              <a:t> COORDINACIÓN, EQUILIBRIO, AGILIDAD</a:t>
            </a:r>
          </a:p>
          <a:p>
            <a:pPr marL="0" marR="0" lvl="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s-ES" sz="1400" b="0" i="0" u="none" strike="noStrike" kern="0" cap="none" spc="0" normalizeH="0" baseline="0" noProof="0" dirty="0">
                <a:ln>
                  <a:noFill/>
                </a:ln>
                <a:solidFill>
                  <a:schemeClr val="bg1"/>
                </a:solidFill>
                <a:effectLst/>
                <a:uLnTx/>
                <a:uFillTx/>
                <a:latin typeface="Verdana"/>
                <a:ea typeface="+mn-ea"/>
                <a:cs typeface="+mn-cs"/>
                <a:sym typeface="Arial"/>
              </a:rPr>
              <a:t> OTROS CONTENIDOS (RESPIRACIÓN, RELAJACIÓN, DESARROLLO COGNITIVO, DESARROLLO EMOCIONAL…)</a:t>
            </a:r>
          </a:p>
        </p:txBody>
      </p:sp>
      <p:sp>
        <p:nvSpPr>
          <p:cNvPr id="9" name="7 Flecha abajo">
            <a:extLst>
              <a:ext uri="{FF2B5EF4-FFF2-40B4-BE49-F238E27FC236}">
                <a16:creationId xmlns:a16="http://schemas.microsoft.com/office/drawing/2014/main" id="{CADD427A-4988-DA72-CD4C-903FB2BB6ABD}"/>
              </a:ext>
            </a:extLst>
          </p:cNvPr>
          <p:cNvSpPr/>
          <p:nvPr/>
        </p:nvSpPr>
        <p:spPr>
          <a:xfrm>
            <a:off x="471516" y="1950447"/>
            <a:ext cx="261593" cy="3568890"/>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b="0" i="0" u="none" strike="noStrike" kern="0" cap="none" spc="0" normalizeH="0" baseline="0" noProof="0">
              <a:ln>
                <a:noFill/>
              </a:ln>
              <a:solidFill>
                <a:prstClr val="white"/>
              </a:solidFill>
              <a:effectLst/>
              <a:uLnTx/>
              <a:uFillTx/>
              <a:latin typeface="Verdana"/>
              <a:ea typeface="+mn-ea"/>
              <a:cs typeface="+mn-cs"/>
              <a:sym typeface="Arial"/>
            </a:endParaRPr>
          </a:p>
        </p:txBody>
      </p:sp>
    </p:spTree>
    <p:extLst>
      <p:ext uri="{BB962C8B-B14F-4D97-AF65-F5344CB8AC3E}">
        <p14:creationId xmlns:p14="http://schemas.microsoft.com/office/powerpoint/2010/main" val="47618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04672" y="771540"/>
            <a:ext cx="7510272"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ELABORACIÓN DE SESIONES GRUPALES MULTICOMPONENTES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 name="4 Rectángulo redondeado">
            <a:extLst>
              <a:ext uri="{FF2B5EF4-FFF2-40B4-BE49-F238E27FC236}">
                <a16:creationId xmlns:a16="http://schemas.microsoft.com/office/drawing/2014/main" id="{708E01AF-4F35-E2F1-3E8E-3C92DE17AF69}"/>
              </a:ext>
            </a:extLst>
          </p:cNvPr>
          <p:cNvSpPr/>
          <p:nvPr/>
        </p:nvSpPr>
        <p:spPr>
          <a:xfrm>
            <a:off x="434363" y="1968510"/>
            <a:ext cx="8782789" cy="335052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PROPUESTA DE ORDEN CRONOLÓGICO A SEGUIR EN UNA MISMA SESIÓN: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a:t>
            </a:r>
            <a:r>
              <a:rPr kumimoji="0" lang="es-E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1) ACTIVACIÓN Y MOVILIDAD ARTICULAR</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2) EQULIBRIO, COORDINACIÓN Y AGILIDAD</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3) FUERZA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4) RESISTENCIA</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5) ESTIRAMIENTOS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		6) RELAJACIÓN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Arial"/>
              </a:rPr>
              <a:t>AÑADIR TRABAJO COGNITIVO Y EMOCIONAL EN CUALQUIER PARTE, INTENTANDO QUE SEA PROGRESIVO.</a:t>
            </a:r>
          </a:p>
        </p:txBody>
      </p:sp>
    </p:spTree>
    <p:extLst>
      <p:ext uri="{BB962C8B-B14F-4D97-AF65-F5344CB8AC3E}">
        <p14:creationId xmlns:p14="http://schemas.microsoft.com/office/powerpoint/2010/main" val="37162937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04672" y="771540"/>
            <a:ext cx="7510272" cy="51766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ELABORACIÓN DE SESIONES GRUPALES MULTICOMPONENTES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4 Rectángulo redondeado">
            <a:extLst>
              <a:ext uri="{FF2B5EF4-FFF2-40B4-BE49-F238E27FC236}">
                <a16:creationId xmlns:a16="http://schemas.microsoft.com/office/drawing/2014/main" id="{6E0ADBAC-1554-DA96-ADAD-944A3A266225}"/>
              </a:ext>
            </a:extLst>
          </p:cNvPr>
          <p:cNvSpPr/>
          <p:nvPr/>
        </p:nvSpPr>
        <p:spPr>
          <a:xfrm>
            <a:off x="556284" y="1876607"/>
            <a:ext cx="8617094" cy="60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Verdana"/>
                <a:ea typeface="+mn-ea"/>
                <a:cs typeface="+mn-cs"/>
                <a:sym typeface="Arial"/>
              </a:rPr>
              <a:t>ESTRUCTURA DE LA SESIÓN DE ENTRENAMIENTOS GRUPALES</a:t>
            </a:r>
          </a:p>
        </p:txBody>
      </p:sp>
      <p:sp>
        <p:nvSpPr>
          <p:cNvPr id="4" name="5 Rectángulo">
            <a:extLst>
              <a:ext uri="{FF2B5EF4-FFF2-40B4-BE49-F238E27FC236}">
                <a16:creationId xmlns:a16="http://schemas.microsoft.com/office/drawing/2014/main" id="{8CD450B7-71A9-37C7-2D74-5C5A5B9DC601}"/>
              </a:ext>
            </a:extLst>
          </p:cNvPr>
          <p:cNvSpPr/>
          <p:nvPr/>
        </p:nvSpPr>
        <p:spPr>
          <a:xfrm>
            <a:off x="336042" y="3300348"/>
            <a:ext cx="2191114" cy="182945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Activar el organismo para la parte principal.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6" name="6 Rectángulo">
            <a:extLst>
              <a:ext uri="{FF2B5EF4-FFF2-40B4-BE49-F238E27FC236}">
                <a16:creationId xmlns:a16="http://schemas.microsoft.com/office/drawing/2014/main" id="{0610501E-BB4B-EBC0-CC60-DC4BFDFE38C3}"/>
              </a:ext>
            </a:extLst>
          </p:cNvPr>
          <p:cNvSpPr/>
          <p:nvPr/>
        </p:nvSpPr>
        <p:spPr>
          <a:xfrm>
            <a:off x="2723100" y="3296663"/>
            <a:ext cx="4246671" cy="18294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Arial" panose="020B0604020202020204" pitchFamily="34" charset="0"/>
                <a:ea typeface="Calibri" panose="020F0502020204030204" pitchFamily="34" charset="0"/>
                <a:cs typeface="Arial" panose="020B0604020202020204" pitchFamily="34" charset="0"/>
                <a:sym typeface="Arial"/>
              </a:rPr>
              <a:t>Ejercicios globales ejecutados técnicamente de forma correcta y movilizados en su fase concéntrica a la mayor velocidad posible.</a:t>
            </a:r>
          </a:p>
          <a:p>
            <a:pPr marL="0" marR="0" lvl="2" indent="0" algn="ctr"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a:p>
            <a:pPr marL="0" marR="0" lvl="2"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Arial" panose="020B0604020202020204" pitchFamily="34" charset="0"/>
                <a:ea typeface="Calibri" panose="020F0502020204030204" pitchFamily="34" charset="0"/>
                <a:cs typeface="Arial" panose="020B0604020202020204" pitchFamily="34" charset="0"/>
                <a:sym typeface="Arial"/>
              </a:rPr>
              <a:t>Interaccionan con tareas de equilibrio estático y dinámico, coordinación, agilidad y estimulación cognitiva.</a:t>
            </a:r>
            <a:endPar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8" name="7 Rectángulo">
            <a:extLst>
              <a:ext uri="{FF2B5EF4-FFF2-40B4-BE49-F238E27FC236}">
                <a16:creationId xmlns:a16="http://schemas.microsoft.com/office/drawing/2014/main" id="{289BCF91-3003-AFBB-5304-25BF7FFDCE0F}"/>
              </a:ext>
            </a:extLst>
          </p:cNvPr>
          <p:cNvSpPr/>
          <p:nvPr/>
        </p:nvSpPr>
        <p:spPr>
          <a:xfrm>
            <a:off x="7116016" y="3278804"/>
            <a:ext cx="2191114" cy="18294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Vuelta al estado inicial; análisis de la sesión y </a:t>
            </a:r>
            <a:r>
              <a:rPr kumimoji="0" lang="es-ES" sz="1600" b="0" i="0" u="none" strike="noStrike" kern="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sym typeface="Arial"/>
              </a:rPr>
              <a:t>feedback</a:t>
            </a:r>
            <a:r>
              <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 Puesta en común de lo realizado.</a:t>
            </a:r>
          </a:p>
        </p:txBody>
      </p:sp>
      <p:sp>
        <p:nvSpPr>
          <p:cNvPr id="9" name="8 CuadroTexto">
            <a:extLst>
              <a:ext uri="{FF2B5EF4-FFF2-40B4-BE49-F238E27FC236}">
                <a16:creationId xmlns:a16="http://schemas.microsoft.com/office/drawing/2014/main" id="{806E87B1-F6B2-84E2-3023-8989F05A76F9}"/>
              </a:ext>
            </a:extLst>
          </p:cNvPr>
          <p:cNvSpPr txBox="1"/>
          <p:nvPr/>
        </p:nvSpPr>
        <p:spPr>
          <a:xfrm>
            <a:off x="336042" y="2639049"/>
            <a:ext cx="21911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a:cs typeface="Arial"/>
                <a:sym typeface="Arial"/>
              </a:rPr>
              <a:t>CALENTAMIENTO</a:t>
            </a:r>
          </a:p>
        </p:txBody>
      </p:sp>
      <p:sp>
        <p:nvSpPr>
          <p:cNvPr id="10" name="9 CuadroTexto">
            <a:extLst>
              <a:ext uri="{FF2B5EF4-FFF2-40B4-BE49-F238E27FC236}">
                <a16:creationId xmlns:a16="http://schemas.microsoft.com/office/drawing/2014/main" id="{BE88361A-B9DF-8C3B-D57D-D706218463D7}"/>
              </a:ext>
            </a:extLst>
          </p:cNvPr>
          <p:cNvSpPr txBox="1"/>
          <p:nvPr/>
        </p:nvSpPr>
        <p:spPr>
          <a:xfrm>
            <a:off x="2438399" y="2639049"/>
            <a:ext cx="424667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a:cs typeface="Arial"/>
                <a:sym typeface="Arial"/>
              </a:rPr>
              <a:t>PARTE PRINCIPAL</a:t>
            </a:r>
          </a:p>
        </p:txBody>
      </p:sp>
      <p:sp>
        <p:nvSpPr>
          <p:cNvPr id="12" name="10 CuadroTexto">
            <a:extLst>
              <a:ext uri="{FF2B5EF4-FFF2-40B4-BE49-F238E27FC236}">
                <a16:creationId xmlns:a16="http://schemas.microsoft.com/office/drawing/2014/main" id="{5A2BE74A-9450-5435-2549-3539B8334555}"/>
              </a:ext>
            </a:extLst>
          </p:cNvPr>
          <p:cNvSpPr txBox="1"/>
          <p:nvPr/>
        </p:nvSpPr>
        <p:spPr>
          <a:xfrm>
            <a:off x="6656626" y="2639049"/>
            <a:ext cx="21911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a:cs typeface="Arial"/>
                <a:sym typeface="Arial"/>
              </a:rPr>
              <a:t>VUELTA A LA CALMA</a:t>
            </a:r>
          </a:p>
        </p:txBody>
      </p:sp>
      <p:cxnSp>
        <p:nvCxnSpPr>
          <p:cNvPr id="13" name="12 Conector recto de flecha">
            <a:extLst>
              <a:ext uri="{FF2B5EF4-FFF2-40B4-BE49-F238E27FC236}">
                <a16:creationId xmlns:a16="http://schemas.microsoft.com/office/drawing/2014/main" id="{E34C6F13-9943-36E7-A604-27BB00249621}"/>
              </a:ext>
            </a:extLst>
          </p:cNvPr>
          <p:cNvCxnSpPr>
            <a:cxnSpLocks/>
          </p:cNvCxnSpPr>
          <p:nvPr/>
        </p:nvCxnSpPr>
        <p:spPr>
          <a:xfrm>
            <a:off x="2242455" y="2792938"/>
            <a:ext cx="1337708" cy="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cxnSp>
        <p:nvCxnSpPr>
          <p:cNvPr id="14" name="14 Conector recto de flecha">
            <a:extLst>
              <a:ext uri="{FF2B5EF4-FFF2-40B4-BE49-F238E27FC236}">
                <a16:creationId xmlns:a16="http://schemas.microsoft.com/office/drawing/2014/main" id="{E5DC7C8F-0734-C27A-7F9D-39746550037A}"/>
              </a:ext>
            </a:extLst>
          </p:cNvPr>
          <p:cNvCxnSpPr>
            <a:cxnSpLocks/>
          </p:cNvCxnSpPr>
          <p:nvPr/>
        </p:nvCxnSpPr>
        <p:spPr>
          <a:xfrm>
            <a:off x="5437896" y="2792938"/>
            <a:ext cx="1340407" cy="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135977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17993" y="979205"/>
            <a:ext cx="8034528" cy="10084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ELABORACIÓN DE SESIONES INDIVIDUALES EN FUNSIÓN DEL NIVEL FUNCIONAL</a:t>
            </a:r>
            <a:endParaRPr lang="es-ES" sz="2800" b="1" kern="1200" dirty="0">
              <a:solidFill>
                <a:schemeClr val="bg1"/>
              </a:solidFill>
              <a:latin typeface="Arial Black" panose="020B0A04020102020204" pitchFamily="34" charset="0"/>
              <a:cs typeface="Arial" panose="020B0604020202020204" pitchFamily="34" charset="0"/>
            </a:endParaRPr>
          </a:p>
        </p:txBody>
      </p:sp>
      <p:sp>
        <p:nvSpPr>
          <p:cNvPr id="2" name="3 CuadroTexto">
            <a:extLst>
              <a:ext uri="{FF2B5EF4-FFF2-40B4-BE49-F238E27FC236}">
                <a16:creationId xmlns:a16="http://schemas.microsoft.com/office/drawing/2014/main" id="{406B9209-B438-4D5D-949E-DB2168BA69BD}"/>
              </a:ext>
            </a:extLst>
          </p:cNvPr>
          <p:cNvSpPr txBox="1"/>
          <p:nvPr/>
        </p:nvSpPr>
        <p:spPr>
          <a:xfrm>
            <a:off x="516622" y="1894750"/>
            <a:ext cx="8637270" cy="2585323"/>
          </a:xfrm>
          <a:prstGeom prst="rect">
            <a:avLst/>
          </a:prstGeom>
          <a:noFill/>
        </p:spPr>
        <p:txBody>
          <a:bodyPr wrap="square" rtlCol="0">
            <a:spAutoFit/>
          </a:bodyPr>
          <a:lstStyle/>
          <a:p>
            <a:pPr algn="just"/>
            <a:r>
              <a:rPr lang="es-ES" dirty="0">
                <a:solidFill>
                  <a:schemeClr val="bg1"/>
                </a:solidFill>
              </a:rPr>
              <a:t>• Primer contacto DETERMINANTE: estimulación, información y objetivos </a:t>
            </a:r>
          </a:p>
          <a:p>
            <a:pPr>
              <a:buFont typeface="Wingdings" pitchFamily="2" charset="2"/>
              <a:buChar char="v"/>
            </a:pPr>
            <a:endParaRPr lang="es-ES" dirty="0">
              <a:solidFill>
                <a:schemeClr val="bg1"/>
              </a:solidFill>
            </a:endParaRPr>
          </a:p>
          <a:p>
            <a:pPr algn="just"/>
            <a:r>
              <a:rPr lang="es-ES" dirty="0">
                <a:solidFill>
                  <a:schemeClr val="bg1"/>
                </a:solidFill>
              </a:rPr>
              <a:t>• Captar la mayor información posible a través de la observación (</a:t>
            </a:r>
            <a:r>
              <a:rPr lang="es-ES" dirty="0" err="1">
                <a:solidFill>
                  <a:schemeClr val="bg1"/>
                </a:solidFill>
              </a:rPr>
              <a:t>ej</a:t>
            </a:r>
            <a:r>
              <a:rPr lang="es-ES" dirty="0">
                <a:solidFill>
                  <a:schemeClr val="bg1"/>
                </a:solidFill>
              </a:rPr>
              <a:t>: ¿trae ropa adecuada?, ¿ha venido sólo/a?</a:t>
            </a:r>
          </a:p>
          <a:p>
            <a:pPr>
              <a:buFont typeface="Wingdings" pitchFamily="2" charset="2"/>
              <a:buChar char="v"/>
            </a:pPr>
            <a:endParaRPr lang="es-ES" dirty="0">
              <a:solidFill>
                <a:schemeClr val="bg1"/>
              </a:solidFill>
            </a:endParaRPr>
          </a:p>
          <a:p>
            <a:pPr algn="just"/>
            <a:r>
              <a:rPr lang="es-ES" dirty="0">
                <a:solidFill>
                  <a:schemeClr val="bg1"/>
                </a:solidFill>
                <a:latin typeface="Arial" pitchFamily="34" charset="0"/>
                <a:cs typeface="Arial" pitchFamily="34" charset="0"/>
              </a:rPr>
              <a:t>• Otros posibles detalles a observar: </a:t>
            </a:r>
            <a:r>
              <a:rPr lang="es-ES" b="1" dirty="0">
                <a:solidFill>
                  <a:schemeClr val="bg1"/>
                </a:solidFill>
                <a:latin typeface="Arial" pitchFamily="34" charset="0"/>
                <a:cs typeface="Arial" pitchFamily="34" charset="0"/>
              </a:rPr>
              <a:t>forma de caminar </a:t>
            </a:r>
            <a:r>
              <a:rPr lang="es-ES" dirty="0">
                <a:solidFill>
                  <a:schemeClr val="bg1"/>
                </a:solidFill>
                <a:latin typeface="Arial" pitchFamily="34" charset="0"/>
                <a:cs typeface="Arial" pitchFamily="34" charset="0"/>
              </a:rPr>
              <a:t>(si camina con decisión o su caminar es lento y dificultoso, debido a algún problema aparente), </a:t>
            </a:r>
            <a:r>
              <a:rPr lang="es-ES" b="1" dirty="0">
                <a:solidFill>
                  <a:schemeClr val="bg1"/>
                </a:solidFill>
                <a:latin typeface="Arial" pitchFamily="34" charset="0"/>
                <a:cs typeface="Arial" pitchFamily="34" charset="0"/>
              </a:rPr>
              <a:t>forma de mirarnos </a:t>
            </a:r>
            <a:r>
              <a:rPr lang="es-ES" dirty="0">
                <a:solidFill>
                  <a:schemeClr val="bg1"/>
                </a:solidFill>
                <a:latin typeface="Arial" pitchFamily="34" charset="0"/>
                <a:cs typeface="Arial" pitchFamily="34" charset="0"/>
              </a:rPr>
              <a:t>(directamente a los ojos o evitando nuestra mirada), </a:t>
            </a:r>
            <a:r>
              <a:rPr lang="es-ES" b="1" dirty="0">
                <a:solidFill>
                  <a:schemeClr val="bg1"/>
                </a:solidFill>
                <a:latin typeface="Arial" pitchFamily="34" charset="0"/>
                <a:cs typeface="Arial" pitchFamily="34" charset="0"/>
              </a:rPr>
              <a:t>su voz </a:t>
            </a:r>
            <a:r>
              <a:rPr lang="es-ES" dirty="0">
                <a:solidFill>
                  <a:schemeClr val="bg1"/>
                </a:solidFill>
                <a:latin typeface="Arial" pitchFamily="34" charset="0"/>
                <a:cs typeface="Arial" pitchFamily="34" charset="0"/>
              </a:rPr>
              <a:t>(entrecortada o con decisión), </a:t>
            </a:r>
            <a:r>
              <a:rPr lang="es-ES" b="1" dirty="0">
                <a:solidFill>
                  <a:schemeClr val="bg1"/>
                </a:solidFill>
                <a:latin typeface="Arial" pitchFamily="34" charset="0"/>
                <a:cs typeface="Arial" pitchFamily="34" charset="0"/>
              </a:rPr>
              <a:t>su postura </a:t>
            </a:r>
            <a:r>
              <a:rPr lang="es-ES" dirty="0">
                <a:solidFill>
                  <a:schemeClr val="bg1"/>
                </a:solidFill>
                <a:latin typeface="Arial" pitchFamily="34" charset="0"/>
                <a:cs typeface="Arial" pitchFamily="34" charset="0"/>
              </a:rPr>
              <a:t>(erguida o cabizbaja).</a:t>
            </a:r>
            <a:endParaRPr lang="es-ES" dirty="0">
              <a:solidFill>
                <a:schemeClr val="bg1"/>
              </a:solidFill>
            </a:endParaRPr>
          </a:p>
        </p:txBody>
      </p:sp>
      <p:pic>
        <p:nvPicPr>
          <p:cNvPr id="15" name="Picture 2" descr="D:\Users\usuario\AppData\Local\Temp\IMG_3369.JPG">
            <a:extLst>
              <a:ext uri="{FF2B5EF4-FFF2-40B4-BE49-F238E27FC236}">
                <a16:creationId xmlns:a16="http://schemas.microsoft.com/office/drawing/2014/main" id="{87DEFFAB-02F9-C6E8-67B9-406743D7281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465" r="1785" b="7303"/>
          <a:stretch/>
        </p:blipFill>
        <p:spPr bwMode="auto">
          <a:xfrm>
            <a:off x="2770975" y="4480073"/>
            <a:ext cx="4211650" cy="1969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9408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set>
                                      <p:cBhvr override="childStyle">
                                        <p:cTn dur="1" fill="hold" display="0" masterRel="nextClick" afterEffect="1"/>
                                        <p:tgtEl>
                                          <p:spTgt spid="2">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subTnLst>
                                    <p:set>
                                      <p:cBhvr override="childStyle">
                                        <p:cTn dur="1" fill="hold" display="0" masterRel="nextClick" afterEffect="1"/>
                                        <p:tgtEl>
                                          <p:spTgt spid="2">
                                            <p:txEl>
                                              <p:pRg st="2" end="2"/>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subTnLst>
                                    <p:set>
                                      <p:cBhvr override="childStyle">
                                        <p:cTn dur="1" fill="hold" display="0" masterRel="nextClick" afterEffect="1"/>
                                        <p:tgtEl>
                                          <p:spTgt spid="2">
                                            <p:txEl>
                                              <p:pRg st="4" end="4"/>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1 Rectángulo">
            <a:extLst>
              <a:ext uri="{FF2B5EF4-FFF2-40B4-BE49-F238E27FC236}">
                <a16:creationId xmlns:a16="http://schemas.microsoft.com/office/drawing/2014/main" id="{5A4CD659-1D15-CE79-6264-8A873FABB857}"/>
              </a:ext>
            </a:extLst>
          </p:cNvPr>
          <p:cNvSpPr/>
          <p:nvPr/>
        </p:nvSpPr>
        <p:spPr>
          <a:xfrm>
            <a:off x="677223" y="1125309"/>
            <a:ext cx="8362869" cy="4708981"/>
          </a:xfrm>
          <a:prstGeom prst="rect">
            <a:avLst/>
          </a:prstGeom>
        </p:spPr>
        <p:txBody>
          <a:bodyPr wrap="square">
            <a:spAutoFit/>
          </a:bodyPr>
          <a:lstStyle/>
          <a:p>
            <a:pPr eaLnBrk="0" fontAlgn="base" hangingPunct="0">
              <a:spcBef>
                <a:spcPct val="0"/>
              </a:spcBef>
              <a:spcAft>
                <a:spcPct val="0"/>
              </a:spcAft>
            </a:pPr>
            <a:r>
              <a:rPr lang="es-ES" sz="2000" dirty="0">
                <a:solidFill>
                  <a:schemeClr val="bg1"/>
                </a:solidFill>
                <a:latin typeface="Arial" panose="020B0604020202020204"/>
                <a:cs typeface="Arial" panose="020B0604020202020204"/>
              </a:rPr>
              <a:t>Antes de llevar a cabo un programa de actividad física con personas mayores hay que tener en cuenta diversos aspectos:</a:t>
            </a:r>
          </a:p>
          <a:p>
            <a:pPr eaLnBrk="0" fontAlgn="base" hangingPunct="0">
              <a:spcBef>
                <a:spcPct val="0"/>
              </a:spcBef>
              <a:spcAft>
                <a:spcPct val="0"/>
              </a:spcAft>
            </a:pPr>
            <a:endParaRPr lang="es-ES" sz="2000" dirty="0">
              <a:solidFill>
                <a:schemeClr val="bg1"/>
              </a:solidFill>
              <a:latin typeface="Arial" panose="020B0604020202020204"/>
              <a:cs typeface="Arial" panose="020B0604020202020204"/>
            </a:endParaRPr>
          </a:p>
          <a:p>
            <a:pPr eaLnBrk="0" fontAlgn="base" hangingPunct="0">
              <a:spcBef>
                <a:spcPct val="0"/>
              </a:spcBef>
              <a:spcAft>
                <a:spcPct val="0"/>
              </a:spcAft>
            </a:pPr>
            <a:r>
              <a:rPr lang="es-ES" sz="2000" dirty="0">
                <a:solidFill>
                  <a:schemeClr val="bg1"/>
                </a:solidFill>
                <a:latin typeface="Arial" panose="020B0604020202020204"/>
                <a:cs typeface="Arial" panose="020B0604020202020204"/>
              </a:rPr>
              <a:t>1.- Tener presente que el envejecimiento fisiológico no tiene lugar de forma uniforme en toda la población. Personas de la misma edad cronológica pueden ser muy distintas en su estado fisiológico y en su respuesta al ejercicio. Por tanto, hay que intentar homogeneizar los grupos en función de su grado de autonomía personal.</a:t>
            </a:r>
          </a:p>
          <a:p>
            <a:pPr eaLnBrk="0" fontAlgn="base" hangingPunct="0">
              <a:spcBef>
                <a:spcPct val="0"/>
              </a:spcBef>
              <a:spcAft>
                <a:spcPct val="0"/>
              </a:spcAft>
            </a:pPr>
            <a:endParaRPr lang="es-ES" sz="2000" dirty="0">
              <a:solidFill>
                <a:schemeClr val="bg1"/>
              </a:solidFill>
              <a:latin typeface="Arial" panose="020B0604020202020204"/>
              <a:cs typeface="Arial" panose="020B0604020202020204"/>
            </a:endParaRPr>
          </a:p>
          <a:p>
            <a:pPr eaLnBrk="0" fontAlgn="base" hangingPunct="0">
              <a:spcBef>
                <a:spcPct val="0"/>
              </a:spcBef>
              <a:spcAft>
                <a:spcPct val="0"/>
              </a:spcAft>
            </a:pPr>
            <a:r>
              <a:rPr lang="es-ES" sz="2000" dirty="0">
                <a:solidFill>
                  <a:schemeClr val="bg1"/>
                </a:solidFill>
                <a:latin typeface="Arial" panose="020B0604020202020204"/>
                <a:cs typeface="Arial" panose="020B0604020202020204"/>
              </a:rPr>
              <a:t>2.- La posibilidad de que un proceso de enfermedad esté presente de forma activa o latente siempre debe ser considerada. Por ello, es fundamental que las personas mayores pasen una revisión médica previa a su participación en programas de actividad física y saber adaptar el EF en función del estado de salud (PROGRESIONES Y REGRESIONES).</a:t>
            </a:r>
          </a:p>
        </p:txBody>
      </p:sp>
    </p:spTree>
    <p:extLst>
      <p:ext uri="{BB962C8B-B14F-4D97-AF65-F5344CB8AC3E}">
        <p14:creationId xmlns:p14="http://schemas.microsoft.com/office/powerpoint/2010/main" val="128373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17993" y="979205"/>
            <a:ext cx="8034528" cy="10084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ELABORACIÓN DE SESIONES INDIVIDUALES EN FUNSIÓN DEL NIVEL FUNCIONAL</a:t>
            </a:r>
            <a:endParaRPr lang="es-ES" sz="2800" b="1" kern="1200" dirty="0">
              <a:solidFill>
                <a:schemeClr val="bg1"/>
              </a:solidFill>
              <a:latin typeface="Arial Black" panose="020B0A04020102020204" pitchFamily="34" charset="0"/>
              <a:cs typeface="Arial" panose="020B0604020202020204" pitchFamily="34" charset="0"/>
            </a:endParaRPr>
          </a:p>
        </p:txBody>
      </p:sp>
      <p:sp>
        <p:nvSpPr>
          <p:cNvPr id="3" name="3 CuadroTexto">
            <a:extLst>
              <a:ext uri="{FF2B5EF4-FFF2-40B4-BE49-F238E27FC236}">
                <a16:creationId xmlns:a16="http://schemas.microsoft.com/office/drawing/2014/main" id="{0E8F1F5B-D16F-BB7A-01D8-F593E41D223F}"/>
              </a:ext>
            </a:extLst>
          </p:cNvPr>
          <p:cNvSpPr txBox="1"/>
          <p:nvPr/>
        </p:nvSpPr>
        <p:spPr>
          <a:xfrm>
            <a:off x="781223" y="2257481"/>
            <a:ext cx="8191154" cy="2862322"/>
          </a:xfrm>
          <a:prstGeom prst="rect">
            <a:avLst/>
          </a:prstGeom>
          <a:noFill/>
        </p:spPr>
        <p:txBody>
          <a:bodyPr wrap="square" rtlCol="0">
            <a:spAutoFit/>
          </a:bodyPr>
          <a:lstStyle/>
          <a:p>
            <a:endParaRPr lang="es-ES" sz="2000" dirty="0">
              <a:solidFill>
                <a:schemeClr val="bg1"/>
              </a:solidFill>
            </a:endParaRPr>
          </a:p>
          <a:p>
            <a:r>
              <a:rPr lang="es-ES" sz="2000" dirty="0">
                <a:solidFill>
                  <a:schemeClr val="bg1"/>
                </a:solidFill>
              </a:rPr>
              <a:t>• Registro de información en ficha personal</a:t>
            </a:r>
          </a:p>
          <a:p>
            <a:pPr>
              <a:buFont typeface="Wingdings" pitchFamily="2" charset="2"/>
              <a:buChar char="v"/>
            </a:pPr>
            <a:endParaRPr lang="es-ES" sz="2000" dirty="0">
              <a:solidFill>
                <a:schemeClr val="bg1"/>
              </a:solidFill>
            </a:endParaRPr>
          </a:p>
          <a:p>
            <a:pPr>
              <a:buFont typeface="Wingdings" pitchFamily="2" charset="2"/>
              <a:buChar char="v"/>
            </a:pPr>
            <a:endParaRPr lang="es-ES" sz="2000" dirty="0">
              <a:solidFill>
                <a:schemeClr val="bg1"/>
              </a:solidFill>
            </a:endParaRPr>
          </a:p>
          <a:p>
            <a:r>
              <a:rPr lang="es-ES" sz="2000" dirty="0">
                <a:solidFill>
                  <a:schemeClr val="bg1"/>
                </a:solidFill>
              </a:rPr>
              <a:t>• OBJETIVOS de un primer plan de trabajo: </a:t>
            </a:r>
          </a:p>
          <a:p>
            <a:pPr lvl="7"/>
            <a:r>
              <a:rPr lang="es-ES" sz="2000" dirty="0">
                <a:solidFill>
                  <a:schemeClr val="bg1"/>
                </a:solidFill>
                <a:sym typeface="Wingdings" pitchFamily="2" charset="2"/>
              </a:rPr>
              <a:t></a:t>
            </a:r>
            <a:r>
              <a:rPr lang="es-ES" sz="2000" dirty="0">
                <a:solidFill>
                  <a:schemeClr val="bg1"/>
                </a:solidFill>
              </a:rPr>
              <a:t> Fomentar mejora de las áreas deficitarias</a:t>
            </a:r>
          </a:p>
          <a:p>
            <a:pPr lvl="7"/>
            <a:r>
              <a:rPr lang="es-ES" sz="2000" dirty="0">
                <a:solidFill>
                  <a:schemeClr val="bg1"/>
                </a:solidFill>
                <a:sym typeface="Wingdings" pitchFamily="2" charset="2"/>
              </a:rPr>
              <a:t></a:t>
            </a:r>
            <a:r>
              <a:rPr lang="es-ES" sz="2000" dirty="0">
                <a:solidFill>
                  <a:schemeClr val="bg1"/>
                </a:solidFill>
              </a:rPr>
              <a:t> Mejorar estado específico de las capacidades físicas</a:t>
            </a:r>
          </a:p>
          <a:p>
            <a:pPr lvl="7"/>
            <a:r>
              <a:rPr lang="es-ES" sz="2000" dirty="0">
                <a:solidFill>
                  <a:schemeClr val="bg1"/>
                </a:solidFill>
                <a:sym typeface="Wingdings" pitchFamily="2" charset="2"/>
              </a:rPr>
              <a:t></a:t>
            </a:r>
            <a:r>
              <a:rPr lang="es-ES" sz="2000" dirty="0">
                <a:solidFill>
                  <a:schemeClr val="bg1"/>
                </a:solidFill>
              </a:rPr>
              <a:t> Satisfacer sus demandas más directas</a:t>
            </a:r>
          </a:p>
        </p:txBody>
      </p:sp>
    </p:spTree>
    <p:extLst>
      <p:ext uri="{BB962C8B-B14F-4D97-AF65-F5344CB8AC3E}">
        <p14:creationId xmlns:p14="http://schemas.microsoft.com/office/powerpoint/2010/main" val="32648570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17993" y="979205"/>
            <a:ext cx="8034528" cy="10084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ELABORACIÓN DE SESIONES INDIVIDUALES EN FUNSIÓN DEL NIVEL FUNCIONAL</a:t>
            </a:r>
            <a:endParaRPr lang="es-ES" sz="2800" b="1" kern="1200" dirty="0">
              <a:solidFill>
                <a:schemeClr val="bg1"/>
              </a:solidFill>
              <a:latin typeface="Arial Black" panose="020B0A04020102020204" pitchFamily="34" charset="0"/>
              <a:cs typeface="Arial" panose="020B0604020202020204" pitchFamily="34" charset="0"/>
            </a:endParaRPr>
          </a:p>
        </p:txBody>
      </p:sp>
      <p:sp>
        <p:nvSpPr>
          <p:cNvPr id="2" name="3 CuadroTexto">
            <a:extLst>
              <a:ext uri="{FF2B5EF4-FFF2-40B4-BE49-F238E27FC236}">
                <a16:creationId xmlns:a16="http://schemas.microsoft.com/office/drawing/2014/main" id="{A3FF18F6-0880-1569-0141-61B7C3E682CA}"/>
              </a:ext>
            </a:extLst>
          </p:cNvPr>
          <p:cNvSpPr txBox="1"/>
          <p:nvPr/>
        </p:nvSpPr>
        <p:spPr>
          <a:xfrm>
            <a:off x="687292" y="1893725"/>
            <a:ext cx="8379016" cy="4524315"/>
          </a:xfrm>
          <a:prstGeom prst="rect">
            <a:avLst/>
          </a:prstGeom>
          <a:noFill/>
        </p:spPr>
        <p:txBody>
          <a:bodyPr wrap="square" rtlCol="0">
            <a:spAutoFit/>
          </a:bodyPr>
          <a:lstStyle/>
          <a:p>
            <a:r>
              <a:rPr lang="es-ES" b="1" dirty="0">
                <a:solidFill>
                  <a:schemeClr val="bg1"/>
                </a:solidFill>
                <a:latin typeface="Arial" panose="020B0604020202020204" pitchFamily="34" charset="0"/>
                <a:cs typeface="Arial" panose="020B0604020202020204" pitchFamily="34" charset="0"/>
              </a:rPr>
              <a:t>• PRIMERA SESIÓN: </a:t>
            </a:r>
            <a:r>
              <a:rPr lang="es-ES" dirty="0">
                <a:solidFill>
                  <a:schemeClr val="bg1"/>
                </a:solidFill>
                <a:latin typeface="Arial" panose="020B0604020202020204" pitchFamily="34" charset="0"/>
                <a:cs typeface="Arial" panose="020B0604020202020204" pitchFamily="34" charset="0"/>
              </a:rPr>
              <a:t>activación progresiva de todo el cuerpo incorporando el mayor número de segmentos corporales. Captar información para elaborar plan de acción.</a:t>
            </a:r>
          </a:p>
          <a:p>
            <a:endParaRPr lang="es-ES" dirty="0">
              <a:solidFill>
                <a:schemeClr val="bg1"/>
              </a:solidFill>
              <a:latin typeface="Arial" panose="020B0604020202020204" pitchFamily="34" charset="0"/>
              <a:cs typeface="Arial" panose="020B0604020202020204" pitchFamily="34" charset="0"/>
            </a:endParaRPr>
          </a:p>
          <a:p>
            <a:r>
              <a:rPr lang="es-ES" dirty="0">
                <a:solidFill>
                  <a:schemeClr val="bg1"/>
                </a:solidFill>
                <a:latin typeface="Arial" panose="020B0604020202020204" pitchFamily="34" charset="0"/>
                <a:cs typeface="Arial" panose="020B0604020202020204" pitchFamily="34" charset="0"/>
              </a:rPr>
              <a:t>• Proponer ejercicios que pongan de manifiesto el nivel de </a:t>
            </a:r>
            <a:r>
              <a:rPr lang="es-ES" b="1" dirty="0">
                <a:solidFill>
                  <a:schemeClr val="bg1"/>
                </a:solidFill>
                <a:latin typeface="Arial" panose="020B0604020202020204" pitchFamily="34" charset="0"/>
                <a:cs typeface="Arial" panose="020B0604020202020204" pitchFamily="34" charset="0"/>
              </a:rPr>
              <a:t>CAPAC. COORDINATIVAS, EQUILIBRIO, FUERZA, MOVILIDAD/ FLEXIBILIDAD Y CAPACIDAD AERÓBICA.</a:t>
            </a:r>
          </a:p>
          <a:p>
            <a:endParaRPr lang="es-ES" dirty="0">
              <a:solidFill>
                <a:schemeClr val="bg1"/>
              </a:solidFill>
              <a:latin typeface="Arial" panose="020B0604020202020204" pitchFamily="34" charset="0"/>
              <a:cs typeface="Arial" panose="020B0604020202020204" pitchFamily="34" charset="0"/>
            </a:endParaRPr>
          </a:p>
          <a:p>
            <a:r>
              <a:rPr lang="es-ES" dirty="0">
                <a:solidFill>
                  <a:schemeClr val="bg1"/>
                </a:solidFill>
                <a:latin typeface="Arial" panose="020B0604020202020204" pitchFamily="34" charset="0"/>
                <a:cs typeface="Arial" panose="020B0604020202020204" pitchFamily="34" charset="0"/>
              </a:rPr>
              <a:t>• Siguientes sesiones: trabajar</a:t>
            </a:r>
            <a:r>
              <a:rPr lang="es-ES" b="1" dirty="0">
                <a:solidFill>
                  <a:schemeClr val="bg1"/>
                </a:solidFill>
                <a:latin typeface="Arial" panose="020B0604020202020204" pitchFamily="34" charset="0"/>
                <a:cs typeface="Arial" panose="020B0604020202020204" pitchFamily="34" charset="0"/>
              </a:rPr>
              <a:t> ÁREAS DEFICITARIAS</a:t>
            </a:r>
            <a:r>
              <a:rPr lang="es-ES" dirty="0">
                <a:solidFill>
                  <a:schemeClr val="bg1"/>
                </a:solidFill>
                <a:latin typeface="Arial" panose="020B0604020202020204" pitchFamily="34" charset="0"/>
                <a:cs typeface="Arial" panose="020B0604020202020204" pitchFamily="34" charset="0"/>
              </a:rPr>
              <a:t> e </a:t>
            </a:r>
            <a:r>
              <a:rPr lang="es-ES" b="1" dirty="0">
                <a:solidFill>
                  <a:schemeClr val="bg1"/>
                </a:solidFill>
                <a:latin typeface="Arial" panose="020B0604020202020204" pitchFamily="34" charset="0"/>
                <a:cs typeface="Arial" panose="020B0604020202020204" pitchFamily="34" charset="0"/>
              </a:rPr>
              <a:t>INTRODUCIR</a:t>
            </a:r>
            <a:r>
              <a:rPr lang="es-ES" dirty="0">
                <a:solidFill>
                  <a:schemeClr val="bg1"/>
                </a:solidFill>
                <a:latin typeface="Arial" panose="020B0604020202020204" pitchFamily="34" charset="0"/>
                <a:cs typeface="Arial" panose="020B0604020202020204" pitchFamily="34" charset="0"/>
              </a:rPr>
              <a:t> tareas de coordinación, equilibrio, flexibilidad, trabajo cardiovascular, respiración y el control de la postura. </a:t>
            </a:r>
          </a:p>
          <a:p>
            <a:pPr>
              <a:buFont typeface="Wingdings" pitchFamily="2" charset="2"/>
              <a:buChar char="v"/>
            </a:pPr>
            <a:endParaRPr lang="es-ES" dirty="0">
              <a:solidFill>
                <a:schemeClr val="bg1"/>
              </a:solidFill>
              <a:latin typeface="Arial" panose="020B0604020202020204" pitchFamily="34" charset="0"/>
              <a:cs typeface="Arial" panose="020B0604020202020204" pitchFamily="34" charset="0"/>
            </a:endParaRPr>
          </a:p>
          <a:p>
            <a:r>
              <a:rPr lang="es-ES" dirty="0">
                <a:solidFill>
                  <a:schemeClr val="bg1"/>
                </a:solidFill>
                <a:latin typeface="Arial" panose="020B0604020202020204" pitchFamily="34" charset="0"/>
                <a:cs typeface="Arial" panose="020B0604020202020204" pitchFamily="34" charset="0"/>
              </a:rPr>
              <a:t>• Las actividades deben ser motivadoras, ni muy sencillas ni de gran dificultad, ya que la persona puede frustrarse. Realizar un continuo </a:t>
            </a:r>
            <a:r>
              <a:rPr lang="es-ES" dirty="0" err="1">
                <a:solidFill>
                  <a:schemeClr val="bg1"/>
                </a:solidFill>
                <a:latin typeface="Arial" panose="020B0604020202020204" pitchFamily="34" charset="0"/>
                <a:cs typeface="Arial" panose="020B0604020202020204" pitchFamily="34" charset="0"/>
              </a:rPr>
              <a:t>feedback</a:t>
            </a:r>
            <a:r>
              <a:rPr lang="es-ES" dirty="0">
                <a:solidFill>
                  <a:schemeClr val="bg1"/>
                </a:solidFill>
                <a:latin typeface="Arial" panose="020B0604020202020204" pitchFamily="34" charset="0"/>
                <a:cs typeface="Arial" panose="020B0604020202020204" pitchFamily="34" charset="0"/>
              </a:rPr>
              <a:t> para la obtención de información (</a:t>
            </a:r>
            <a:r>
              <a:rPr lang="es-ES" i="1" dirty="0">
                <a:solidFill>
                  <a:schemeClr val="bg1"/>
                </a:solidFill>
                <a:latin typeface="Arial" panose="020B0604020202020204" pitchFamily="34" charset="0"/>
                <a:cs typeface="Arial" panose="020B0604020202020204" pitchFamily="34" charset="0"/>
              </a:rPr>
              <a:t>sensación de cansancio ante un determinado ejercicio con escala de </a:t>
            </a:r>
            <a:r>
              <a:rPr lang="es-ES" i="1" dirty="0" err="1">
                <a:solidFill>
                  <a:schemeClr val="bg1"/>
                </a:solidFill>
                <a:latin typeface="Arial" panose="020B0604020202020204" pitchFamily="34" charset="0"/>
                <a:cs typeface="Arial" panose="020B0604020202020204" pitchFamily="34" charset="0"/>
              </a:rPr>
              <a:t>Borg</a:t>
            </a:r>
            <a:r>
              <a:rPr lang="es-ES" i="1" dirty="0">
                <a:solidFill>
                  <a:schemeClr val="bg1"/>
                </a:solidFill>
                <a:latin typeface="Arial" panose="020B0604020202020204" pitchFamily="34" charset="0"/>
                <a:cs typeface="Arial" panose="020B0604020202020204" pitchFamily="34" charset="0"/>
              </a:rPr>
              <a:t> …)</a:t>
            </a:r>
            <a:r>
              <a:rPr lang="pt-BR" i="1" dirty="0">
                <a:solidFill>
                  <a:schemeClr val="bg1"/>
                </a:solidFill>
                <a:latin typeface="Arial" panose="020B0604020202020204" pitchFamily="34" charset="0"/>
                <a:cs typeface="Arial" panose="020B0604020202020204" pitchFamily="34" charset="0"/>
              </a:rPr>
              <a:t>.</a:t>
            </a:r>
            <a:endParaRPr lang="es-E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931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subTnLst>
                                    <p:set>
                                      <p:cBhvr override="childStyle">
                                        <p:cTn dur="1" fill="hold" display="0" masterRel="nextClick" afterEffect="1"/>
                                        <p:tgtEl>
                                          <p:spTgt spid="2">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subTnLst>
                                    <p:set>
                                      <p:cBhvr override="childStyle">
                                        <p:cTn dur="1" fill="hold" display="0" masterRel="nextClick" afterEffect="1"/>
                                        <p:tgtEl>
                                          <p:spTgt spid="2">
                                            <p:txEl>
                                              <p:pRg st="2" end="2"/>
                                            </p:txEl>
                                          </p:spTgt>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subTnLst>
                                    <p:set>
                                      <p:cBhvr override="childStyle">
                                        <p:cTn dur="1" fill="hold" display="0" masterRel="nextClick" afterEffect="1"/>
                                        <p:tgtEl>
                                          <p:spTgt spid="2">
                                            <p:txEl>
                                              <p:pRg st="4" end="4"/>
                                            </p:txEl>
                                          </p:spTgt>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subTnLst>
                                    <p:set>
                                      <p:cBhvr override="childStyle">
                                        <p:cTn dur="1" fill="hold" display="0" masterRel="nextClick" afterEffect="1"/>
                                        <p:tgtEl>
                                          <p:spTgt spid="2">
                                            <p:txEl>
                                              <p:pRg st="6" end="6"/>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17993" y="979205"/>
            <a:ext cx="8034528" cy="10084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ELABORACIÓN DE SESIONES INDIVIDUALES EN FUNSIÓN DEL NIVEL FUNCIONAL</a:t>
            </a:r>
            <a:endParaRPr lang="es-ES" sz="2800" b="1" kern="1200" dirty="0">
              <a:solidFill>
                <a:schemeClr val="bg1"/>
              </a:solidFill>
              <a:latin typeface="Arial Black" panose="020B0A04020102020204" pitchFamily="34" charset="0"/>
              <a:cs typeface="Arial" panose="020B0604020202020204" pitchFamily="34" charset="0"/>
            </a:endParaRPr>
          </a:p>
        </p:txBody>
      </p:sp>
      <p:sp>
        <p:nvSpPr>
          <p:cNvPr id="3" name="4 Rectángulo redondeado">
            <a:extLst>
              <a:ext uri="{FF2B5EF4-FFF2-40B4-BE49-F238E27FC236}">
                <a16:creationId xmlns:a16="http://schemas.microsoft.com/office/drawing/2014/main" id="{F2B32478-6209-20DF-6CF9-AF37A6DF494B}"/>
              </a:ext>
            </a:extLst>
          </p:cNvPr>
          <p:cNvSpPr/>
          <p:nvPr/>
        </p:nvSpPr>
        <p:spPr>
          <a:xfrm>
            <a:off x="556284" y="1876607"/>
            <a:ext cx="8617094" cy="60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a:noFill/>
                </a:ln>
                <a:solidFill>
                  <a:schemeClr val="bg1"/>
                </a:solidFill>
                <a:effectLst/>
                <a:uLnTx/>
                <a:uFillTx/>
                <a:latin typeface="Verdana"/>
                <a:ea typeface="+mn-ea"/>
                <a:cs typeface="+mn-cs"/>
                <a:sym typeface="Arial"/>
              </a:rPr>
              <a:t>ESTRUCTURA DE LA SESIÓN DE ENTRENAMIENTOS </a:t>
            </a:r>
            <a:r>
              <a:rPr lang="es-ES" sz="1200" b="1" kern="0" dirty="0">
                <a:solidFill>
                  <a:schemeClr val="bg1"/>
                </a:solidFill>
                <a:latin typeface="Verdana"/>
                <a:sym typeface="Arial"/>
              </a:rPr>
              <a:t>INDIVIDUALES O PEQUEÑOS </a:t>
            </a:r>
            <a:r>
              <a:rPr kumimoji="0" lang="es-ES" sz="1200" b="1" i="0" u="none" strike="noStrike" kern="0" cap="none" spc="0" normalizeH="0" baseline="0" noProof="0" dirty="0">
                <a:ln>
                  <a:noFill/>
                </a:ln>
                <a:solidFill>
                  <a:schemeClr val="bg1"/>
                </a:solidFill>
                <a:effectLst/>
                <a:uLnTx/>
                <a:uFillTx/>
                <a:latin typeface="Verdana"/>
                <a:ea typeface="+mn-ea"/>
                <a:cs typeface="+mn-cs"/>
                <a:sym typeface="Arial"/>
              </a:rPr>
              <a:t>GRUPOS</a:t>
            </a:r>
          </a:p>
        </p:txBody>
      </p:sp>
      <p:sp>
        <p:nvSpPr>
          <p:cNvPr id="4" name="5 Rectángulo">
            <a:extLst>
              <a:ext uri="{FF2B5EF4-FFF2-40B4-BE49-F238E27FC236}">
                <a16:creationId xmlns:a16="http://schemas.microsoft.com/office/drawing/2014/main" id="{85BD8E0F-83D8-0F5F-031B-769A729E354C}"/>
              </a:ext>
            </a:extLst>
          </p:cNvPr>
          <p:cNvSpPr/>
          <p:nvPr/>
        </p:nvSpPr>
        <p:spPr>
          <a:xfrm>
            <a:off x="309538" y="3300348"/>
            <a:ext cx="2191114" cy="182945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 Activación Vegetativa</a:t>
            </a:r>
          </a:p>
          <a:p>
            <a:pPr marL="0" marR="0" lvl="2" indent="0" algn="ctr" defTabSz="914400" rtl="0" eaLnBrk="1" fontAlgn="auto" latinLnBrk="0" hangingPunct="1">
              <a:lnSpc>
                <a:spcPct val="100000"/>
              </a:lnSpc>
              <a:spcBef>
                <a:spcPts val="0"/>
              </a:spcBef>
              <a:spcAft>
                <a:spcPts val="0"/>
              </a:spcAft>
              <a:buClrTx/>
              <a:buSzTx/>
              <a:buFontTx/>
              <a:buNone/>
              <a:tabLst/>
              <a:defRPr/>
            </a:pPr>
            <a:r>
              <a:rPr lang="es-ES" sz="1600" kern="0" dirty="0">
                <a:solidFill>
                  <a:prstClr val="white"/>
                </a:solidFill>
                <a:latin typeface="Arial" panose="020B0604020202020204" pitchFamily="34" charset="0"/>
                <a:cs typeface="Arial" panose="020B0604020202020204" pitchFamily="34" charset="0"/>
                <a:sym typeface="Arial"/>
              </a:rPr>
              <a:t>• Movilidad articular</a:t>
            </a:r>
            <a:endPar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6" name="6 Rectángulo">
            <a:extLst>
              <a:ext uri="{FF2B5EF4-FFF2-40B4-BE49-F238E27FC236}">
                <a16:creationId xmlns:a16="http://schemas.microsoft.com/office/drawing/2014/main" id="{EFF7F0A8-1321-6F0E-A871-FEC73B38BDCD}"/>
              </a:ext>
            </a:extLst>
          </p:cNvPr>
          <p:cNvSpPr/>
          <p:nvPr/>
        </p:nvSpPr>
        <p:spPr>
          <a:xfrm>
            <a:off x="2600994" y="3296663"/>
            <a:ext cx="4448762" cy="18294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Arial" panose="020B0604020202020204" pitchFamily="34" charset="0"/>
                <a:ea typeface="Calibri" panose="020F0502020204030204" pitchFamily="34" charset="0"/>
                <a:cs typeface="Arial" panose="020B0604020202020204" pitchFamily="34" charset="0"/>
                <a:sym typeface="Arial"/>
              </a:rPr>
              <a:t>• FUERZA Y POTENCIA (diversidad y combinación de múltiples ejercicios): Tracciones, dominantes rodilla, globales, estabilizadores, empujes, dominantes cadera.</a:t>
            </a:r>
          </a:p>
          <a:p>
            <a:pPr marL="0" marR="0" lvl="2" indent="0" algn="ctr" defTabSz="914400" rtl="0" eaLnBrk="1" fontAlgn="auto" latinLnBrk="0" hangingPunct="1">
              <a:lnSpc>
                <a:spcPct val="100000"/>
              </a:lnSpc>
              <a:spcBef>
                <a:spcPts val="0"/>
              </a:spcBef>
              <a:spcAft>
                <a:spcPts val="0"/>
              </a:spcAft>
              <a:buClrTx/>
              <a:buSzTx/>
              <a:buFontTx/>
              <a:buNone/>
              <a:tabLst/>
              <a:defRPr/>
            </a:pPr>
            <a:r>
              <a:rPr lang="es-ES" sz="1600" dirty="0">
                <a:solidFill>
                  <a:prstClr val="white"/>
                </a:solidFill>
                <a:latin typeface="Arial" panose="020B0604020202020204" pitchFamily="34" charset="0"/>
                <a:ea typeface="Calibri" panose="020F0502020204030204" pitchFamily="34" charset="0"/>
                <a:cs typeface="Arial" panose="020B0604020202020204" pitchFamily="34" charset="0"/>
                <a:sym typeface="Arial"/>
              </a:rPr>
              <a:t>• CARDIO-METABÓLICO: retos y propuestas que eleven demanda cardiovascular.</a:t>
            </a:r>
            <a:endParaRPr kumimoji="0" lang="es-ES" sz="1600" b="0" i="0" u="none" strike="noStrike" kern="1200" cap="none" spc="0" normalizeH="0" baseline="0" noProof="0" dirty="0">
              <a:ln>
                <a:noFill/>
              </a:ln>
              <a:solidFill>
                <a:prstClr val="white"/>
              </a:solidFill>
              <a:effectLst/>
              <a:uLnTx/>
              <a:uFillTx/>
              <a:latin typeface="Arial" panose="020B0604020202020204" pitchFamily="34" charset="0"/>
              <a:ea typeface="Calibri" panose="020F0502020204030204" pitchFamily="34" charset="0"/>
              <a:cs typeface="Arial" panose="020B0604020202020204" pitchFamily="34" charset="0"/>
              <a:sym typeface="Arial"/>
            </a:endParaRPr>
          </a:p>
          <a:p>
            <a:pPr marL="0" marR="0" lvl="2" indent="0" algn="ctr"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8" name="7 Rectángulo">
            <a:extLst>
              <a:ext uri="{FF2B5EF4-FFF2-40B4-BE49-F238E27FC236}">
                <a16:creationId xmlns:a16="http://schemas.microsoft.com/office/drawing/2014/main" id="{322FBE91-3981-5DF3-C9C2-E3BD1D7F50DE}"/>
              </a:ext>
            </a:extLst>
          </p:cNvPr>
          <p:cNvSpPr/>
          <p:nvPr/>
        </p:nvSpPr>
        <p:spPr>
          <a:xfrm>
            <a:off x="7155772" y="3278804"/>
            <a:ext cx="2191114" cy="18294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 Estiramientos</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kern="0" dirty="0">
                <a:solidFill>
                  <a:prstClr val="white"/>
                </a:solidFill>
                <a:latin typeface="Arial" panose="020B0604020202020204" pitchFamily="34" charset="0"/>
                <a:cs typeface="Arial" panose="020B0604020202020204" pitchFamily="34" charset="0"/>
                <a:sym typeface="Arial"/>
              </a:rPr>
              <a:t>• </a:t>
            </a:r>
            <a:r>
              <a:rPr lang="es-ES" sz="1600" kern="0" dirty="0" err="1">
                <a:solidFill>
                  <a:prstClr val="white"/>
                </a:solidFill>
                <a:latin typeface="Arial" panose="020B0604020202020204" pitchFamily="34" charset="0"/>
                <a:cs typeface="Arial" panose="020B0604020202020204" pitchFamily="34" charset="0"/>
                <a:sym typeface="Arial"/>
              </a:rPr>
              <a:t>Foam</a:t>
            </a:r>
            <a:r>
              <a:rPr lang="es-ES" sz="1600" kern="0" dirty="0">
                <a:solidFill>
                  <a:prstClr val="white"/>
                </a:solidFill>
                <a:latin typeface="Arial" panose="020B0604020202020204" pitchFamily="34" charset="0"/>
                <a:cs typeface="Arial" panose="020B0604020202020204" pitchFamily="34" charset="0"/>
                <a:sym typeface="Arial"/>
              </a:rPr>
              <a:t> </a:t>
            </a:r>
            <a:r>
              <a:rPr lang="es-ES" sz="1600" kern="0" dirty="0" err="1">
                <a:solidFill>
                  <a:prstClr val="white"/>
                </a:solidFill>
                <a:latin typeface="Arial" panose="020B0604020202020204" pitchFamily="34" charset="0"/>
                <a:cs typeface="Arial" panose="020B0604020202020204" pitchFamily="34" charset="0"/>
                <a:sym typeface="Arial"/>
              </a:rPr>
              <a:t>roller</a:t>
            </a:r>
            <a:endParaRPr lang="es-ES" sz="1600" kern="0" dirty="0">
              <a:solidFill>
                <a:prstClr val="white"/>
              </a:solidFill>
              <a:latin typeface="Arial" panose="020B0604020202020204" pitchFamily="34" charset="0"/>
              <a:cs typeface="Arial" panose="020B0604020202020204" pitchFamily="34" charset="0"/>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 Respiración / Relajación</a:t>
            </a:r>
          </a:p>
        </p:txBody>
      </p:sp>
      <p:sp>
        <p:nvSpPr>
          <p:cNvPr id="9" name="8 CuadroTexto">
            <a:extLst>
              <a:ext uri="{FF2B5EF4-FFF2-40B4-BE49-F238E27FC236}">
                <a16:creationId xmlns:a16="http://schemas.microsoft.com/office/drawing/2014/main" id="{882FE440-7679-5C79-159D-9636CB2F6762}"/>
              </a:ext>
            </a:extLst>
          </p:cNvPr>
          <p:cNvSpPr txBox="1"/>
          <p:nvPr/>
        </p:nvSpPr>
        <p:spPr>
          <a:xfrm>
            <a:off x="336042" y="2639049"/>
            <a:ext cx="21911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a:cs typeface="Arial"/>
                <a:sym typeface="Arial"/>
              </a:rPr>
              <a:t>CALENTAMIENTO</a:t>
            </a:r>
          </a:p>
        </p:txBody>
      </p:sp>
      <p:sp>
        <p:nvSpPr>
          <p:cNvPr id="10" name="9 CuadroTexto">
            <a:extLst>
              <a:ext uri="{FF2B5EF4-FFF2-40B4-BE49-F238E27FC236}">
                <a16:creationId xmlns:a16="http://schemas.microsoft.com/office/drawing/2014/main" id="{BFA28863-C055-3DBC-8128-9831E814BCA1}"/>
              </a:ext>
            </a:extLst>
          </p:cNvPr>
          <p:cNvSpPr txBox="1"/>
          <p:nvPr/>
        </p:nvSpPr>
        <p:spPr>
          <a:xfrm>
            <a:off x="2438399" y="2639049"/>
            <a:ext cx="424667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a:cs typeface="Arial"/>
                <a:sym typeface="Arial"/>
              </a:rPr>
              <a:t>PARTE PRINCIPAL</a:t>
            </a:r>
          </a:p>
        </p:txBody>
      </p:sp>
      <p:sp>
        <p:nvSpPr>
          <p:cNvPr id="12" name="10 CuadroTexto">
            <a:extLst>
              <a:ext uri="{FF2B5EF4-FFF2-40B4-BE49-F238E27FC236}">
                <a16:creationId xmlns:a16="http://schemas.microsoft.com/office/drawing/2014/main" id="{2C018415-A28D-5545-ADA8-BB6F54FBB8A8}"/>
              </a:ext>
            </a:extLst>
          </p:cNvPr>
          <p:cNvSpPr txBox="1"/>
          <p:nvPr/>
        </p:nvSpPr>
        <p:spPr>
          <a:xfrm>
            <a:off x="6656626" y="2639049"/>
            <a:ext cx="21911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a:cs typeface="Arial"/>
                <a:sym typeface="Arial"/>
              </a:rPr>
              <a:t>VUELTA A LA CALMA</a:t>
            </a:r>
          </a:p>
        </p:txBody>
      </p:sp>
      <p:cxnSp>
        <p:nvCxnSpPr>
          <p:cNvPr id="13" name="12 Conector recto de flecha">
            <a:extLst>
              <a:ext uri="{FF2B5EF4-FFF2-40B4-BE49-F238E27FC236}">
                <a16:creationId xmlns:a16="http://schemas.microsoft.com/office/drawing/2014/main" id="{FC63C2FF-568A-4989-A821-D6248A135A9B}"/>
              </a:ext>
            </a:extLst>
          </p:cNvPr>
          <p:cNvCxnSpPr>
            <a:cxnSpLocks/>
          </p:cNvCxnSpPr>
          <p:nvPr/>
        </p:nvCxnSpPr>
        <p:spPr>
          <a:xfrm>
            <a:off x="2242455" y="2792938"/>
            <a:ext cx="1337708" cy="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cxnSp>
        <p:nvCxnSpPr>
          <p:cNvPr id="14" name="14 Conector recto de flecha">
            <a:extLst>
              <a:ext uri="{FF2B5EF4-FFF2-40B4-BE49-F238E27FC236}">
                <a16:creationId xmlns:a16="http://schemas.microsoft.com/office/drawing/2014/main" id="{0AE5C7B4-40E8-2EB6-4A5F-7B11DCCD40C8}"/>
              </a:ext>
            </a:extLst>
          </p:cNvPr>
          <p:cNvCxnSpPr>
            <a:cxnSpLocks/>
          </p:cNvCxnSpPr>
          <p:nvPr/>
        </p:nvCxnSpPr>
        <p:spPr>
          <a:xfrm>
            <a:off x="5437896" y="2792938"/>
            <a:ext cx="1340407" cy="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sp>
        <p:nvSpPr>
          <p:cNvPr id="15" name="16 CuadroTexto">
            <a:extLst>
              <a:ext uri="{FF2B5EF4-FFF2-40B4-BE49-F238E27FC236}">
                <a16:creationId xmlns:a16="http://schemas.microsoft.com/office/drawing/2014/main" id="{2F071CA5-EAC8-969D-29F9-DE27E63AD786}"/>
              </a:ext>
            </a:extLst>
          </p:cNvPr>
          <p:cNvSpPr txBox="1"/>
          <p:nvPr/>
        </p:nvSpPr>
        <p:spPr>
          <a:xfrm>
            <a:off x="2567133" y="5521760"/>
            <a:ext cx="4903167" cy="369332"/>
          </a:xfrm>
          <a:prstGeom prst="rect">
            <a:avLst/>
          </a:prstGeom>
          <a:noFill/>
        </p:spPr>
        <p:txBody>
          <a:bodyPr wrap="square" rtlCol="0">
            <a:spAutoFit/>
          </a:bodyPr>
          <a:lstStyle/>
          <a:p>
            <a:pPr algn="ctr"/>
            <a:r>
              <a:rPr lang="es-ES" b="1" dirty="0">
                <a:solidFill>
                  <a:schemeClr val="bg1"/>
                </a:solidFill>
              </a:rPr>
              <a:t>ASPECTOS COGNITIVOS Y EMOCIONALES</a:t>
            </a:r>
          </a:p>
        </p:txBody>
      </p:sp>
      <p:cxnSp>
        <p:nvCxnSpPr>
          <p:cNvPr id="16" name="17 Conector recto de flecha">
            <a:extLst>
              <a:ext uri="{FF2B5EF4-FFF2-40B4-BE49-F238E27FC236}">
                <a16:creationId xmlns:a16="http://schemas.microsoft.com/office/drawing/2014/main" id="{E5B1F3F2-110B-D1C6-6120-E17449604B96}"/>
              </a:ext>
            </a:extLst>
          </p:cNvPr>
          <p:cNvCxnSpPr>
            <a:cxnSpLocks/>
          </p:cNvCxnSpPr>
          <p:nvPr/>
        </p:nvCxnSpPr>
        <p:spPr>
          <a:xfrm>
            <a:off x="7353576" y="5692176"/>
            <a:ext cx="1421195" cy="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cxnSp>
        <p:nvCxnSpPr>
          <p:cNvPr id="17" name="19 Conector recto de flecha">
            <a:extLst>
              <a:ext uri="{FF2B5EF4-FFF2-40B4-BE49-F238E27FC236}">
                <a16:creationId xmlns:a16="http://schemas.microsoft.com/office/drawing/2014/main" id="{C647B677-84FF-C74B-4B38-CF77A2662659}"/>
              </a:ext>
            </a:extLst>
          </p:cNvPr>
          <p:cNvCxnSpPr>
            <a:cxnSpLocks/>
          </p:cNvCxnSpPr>
          <p:nvPr/>
        </p:nvCxnSpPr>
        <p:spPr>
          <a:xfrm flipH="1">
            <a:off x="994410" y="5692176"/>
            <a:ext cx="1606584" cy="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74676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817993" y="979205"/>
            <a:ext cx="8034528" cy="100849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b="1" kern="1200" dirty="0">
                <a:solidFill>
                  <a:schemeClr val="bg1"/>
                </a:solidFill>
                <a:latin typeface="Arial Black" panose="020B0A04020102020204" pitchFamily="34" charset="0"/>
                <a:cs typeface="Arial" panose="020B0604020202020204" pitchFamily="34" charset="0"/>
              </a:rPr>
              <a:t>ELABORACIÓN DE SESIONES INDIVIDUALES EN FUNSIÓN DEL NIVEL FUNCIONAL</a:t>
            </a:r>
            <a:endParaRPr lang="es-ES" sz="2800" b="1" kern="1200" dirty="0">
              <a:solidFill>
                <a:schemeClr val="bg1"/>
              </a:solidFill>
              <a:latin typeface="Arial Black" panose="020B0A04020102020204" pitchFamily="34" charset="0"/>
              <a:cs typeface="Arial" panose="020B0604020202020204" pitchFamily="34" charset="0"/>
            </a:endParaRPr>
          </a:p>
        </p:txBody>
      </p:sp>
      <p:sp>
        <p:nvSpPr>
          <p:cNvPr id="3" name="4 Rectángulo redondeado">
            <a:extLst>
              <a:ext uri="{FF2B5EF4-FFF2-40B4-BE49-F238E27FC236}">
                <a16:creationId xmlns:a16="http://schemas.microsoft.com/office/drawing/2014/main" id="{F2B32478-6209-20DF-6CF9-AF37A6DF494B}"/>
              </a:ext>
            </a:extLst>
          </p:cNvPr>
          <p:cNvSpPr/>
          <p:nvPr/>
        </p:nvSpPr>
        <p:spPr>
          <a:xfrm>
            <a:off x="556284" y="1876607"/>
            <a:ext cx="8617094" cy="60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b="1" kern="0" dirty="0">
                <a:solidFill>
                  <a:schemeClr val="bg1"/>
                </a:solidFill>
                <a:latin typeface="Verdana"/>
                <a:sym typeface="Arial"/>
              </a:rPr>
              <a:t>EJEMPLO</a:t>
            </a:r>
            <a:r>
              <a:rPr kumimoji="0" lang="es-ES" sz="1200" b="1" i="0" u="none" strike="noStrike" kern="0" cap="none" spc="0" normalizeH="0" baseline="0" noProof="0" dirty="0">
                <a:ln>
                  <a:noFill/>
                </a:ln>
                <a:solidFill>
                  <a:schemeClr val="bg1"/>
                </a:solidFill>
                <a:effectLst/>
                <a:uLnTx/>
                <a:uFillTx/>
                <a:latin typeface="Verdana"/>
                <a:ea typeface="+mn-ea"/>
                <a:cs typeface="+mn-cs"/>
                <a:sym typeface="Arial"/>
              </a:rPr>
              <a:t> DE ENTRENAMIENTOS </a:t>
            </a:r>
            <a:r>
              <a:rPr lang="es-ES" sz="1200" b="1" kern="0" dirty="0">
                <a:solidFill>
                  <a:schemeClr val="bg1"/>
                </a:solidFill>
                <a:latin typeface="Verdana"/>
                <a:sym typeface="Arial"/>
              </a:rPr>
              <a:t>INDIVIDUALES O PEQUEÑOS </a:t>
            </a:r>
            <a:r>
              <a:rPr kumimoji="0" lang="es-ES" sz="1200" b="1" i="0" u="none" strike="noStrike" kern="0" cap="none" spc="0" normalizeH="0" baseline="0" noProof="0" dirty="0">
                <a:ln>
                  <a:noFill/>
                </a:ln>
                <a:solidFill>
                  <a:schemeClr val="bg1"/>
                </a:solidFill>
                <a:effectLst/>
                <a:uLnTx/>
                <a:uFillTx/>
                <a:latin typeface="Verdana"/>
                <a:ea typeface="+mn-ea"/>
                <a:cs typeface="+mn-cs"/>
                <a:sym typeface="Arial"/>
              </a:rPr>
              <a:t>GRUPOS</a:t>
            </a:r>
          </a:p>
        </p:txBody>
      </p:sp>
      <p:sp>
        <p:nvSpPr>
          <p:cNvPr id="4" name="5 Rectángulo">
            <a:extLst>
              <a:ext uri="{FF2B5EF4-FFF2-40B4-BE49-F238E27FC236}">
                <a16:creationId xmlns:a16="http://schemas.microsoft.com/office/drawing/2014/main" id="{85BD8E0F-83D8-0F5F-031B-769A729E354C}"/>
              </a:ext>
            </a:extLst>
          </p:cNvPr>
          <p:cNvSpPr/>
          <p:nvPr/>
        </p:nvSpPr>
        <p:spPr>
          <a:xfrm>
            <a:off x="309538" y="3300348"/>
            <a:ext cx="2191114" cy="182945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Lúdico-cognitivo, ACTIVACIÓN y MOVILIDAD ARTICULAR de 10 minutos.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endParaRPr>
          </a:p>
        </p:txBody>
      </p:sp>
      <p:sp>
        <p:nvSpPr>
          <p:cNvPr id="6" name="6 Rectángulo">
            <a:extLst>
              <a:ext uri="{FF2B5EF4-FFF2-40B4-BE49-F238E27FC236}">
                <a16:creationId xmlns:a16="http://schemas.microsoft.com/office/drawing/2014/main" id="{EFF7F0A8-1321-6F0E-A871-FEC73B38BDCD}"/>
              </a:ext>
            </a:extLst>
          </p:cNvPr>
          <p:cNvSpPr/>
          <p:nvPr/>
        </p:nvSpPr>
        <p:spPr>
          <a:xfrm>
            <a:off x="2600994" y="3296663"/>
            <a:ext cx="4448762" cy="2401772"/>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2"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Arial" panose="020B0604020202020204" pitchFamily="34" charset="0"/>
                <a:ea typeface="Calibri" panose="020F0502020204030204" pitchFamily="34" charset="0"/>
                <a:cs typeface="Arial" panose="020B0604020202020204" pitchFamily="34" charset="0"/>
                <a:sym typeface="Arial"/>
              </a:rPr>
              <a:t>1 bloque inicial orientado al entrenamiento de POTENCIA de 3 ejercicios (15 minutos), más otro bloque de entrenamiento de FUERZA (empujes, tracciones, </a:t>
            </a:r>
            <a:r>
              <a:rPr kumimoji="0" lang="es-ES" sz="1600" b="0" i="0" u="none" strike="noStrike" kern="1200" cap="none" spc="0" normalizeH="0" baseline="0" noProof="0" dirty="0" err="1">
                <a:ln>
                  <a:noFill/>
                </a:ln>
                <a:solidFill>
                  <a:prstClr val="white"/>
                </a:solidFill>
                <a:effectLst/>
                <a:uLnTx/>
                <a:uFillTx/>
                <a:latin typeface="Arial" panose="020B0604020202020204" pitchFamily="34" charset="0"/>
                <a:ea typeface="Calibri" panose="020F0502020204030204" pitchFamily="34" charset="0"/>
                <a:cs typeface="Arial" panose="020B0604020202020204" pitchFamily="34" charset="0"/>
                <a:sym typeface="Arial"/>
              </a:rPr>
              <a:t>core</a:t>
            </a:r>
            <a:r>
              <a:rPr kumimoji="0" lang="es-ES" sz="1600" b="0" i="0" u="none" strike="noStrike" kern="1200" cap="none" spc="0" normalizeH="0" baseline="0" noProof="0" dirty="0">
                <a:ln>
                  <a:noFill/>
                </a:ln>
                <a:solidFill>
                  <a:prstClr val="white"/>
                </a:solidFill>
                <a:effectLst/>
                <a:uLnTx/>
                <a:uFillTx/>
                <a:latin typeface="Arial" panose="020B0604020202020204" pitchFamily="34" charset="0"/>
                <a:ea typeface="Calibri" panose="020F0502020204030204" pitchFamily="34" charset="0"/>
                <a:cs typeface="Arial" panose="020B0604020202020204" pitchFamily="34" charset="0"/>
                <a:sym typeface="Arial"/>
              </a:rPr>
              <a:t>, dominante de cadera y rodilla) de 3 ejercicios cada uno intercalando actividades con componente de EQUILIBRIO y COGNITIVO (15 minutos/bloque), y finalmente una actividad CARDIOMETABÓLICA (10 minutos).</a:t>
            </a:r>
          </a:p>
        </p:txBody>
      </p:sp>
      <p:sp>
        <p:nvSpPr>
          <p:cNvPr id="8" name="7 Rectángulo">
            <a:extLst>
              <a:ext uri="{FF2B5EF4-FFF2-40B4-BE49-F238E27FC236}">
                <a16:creationId xmlns:a16="http://schemas.microsoft.com/office/drawing/2014/main" id="{322FBE91-3981-5DF3-C9C2-E3BD1D7F50DE}"/>
              </a:ext>
            </a:extLst>
          </p:cNvPr>
          <p:cNvSpPr/>
          <p:nvPr/>
        </p:nvSpPr>
        <p:spPr>
          <a:xfrm>
            <a:off x="7155772" y="3278804"/>
            <a:ext cx="2191114" cy="18294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Actividades de TRABAJO EMOCIONAL, soltura, suelo </a:t>
            </a:r>
            <a:r>
              <a:rPr kumimoji="0" lang="es-ES" sz="1600" b="0" i="0" u="none" strike="noStrike" kern="0" cap="none" spc="0" normalizeH="0" baseline="0" noProof="0" dirty="0" err="1">
                <a:ln>
                  <a:noFill/>
                </a:ln>
                <a:solidFill>
                  <a:prstClr val="white"/>
                </a:solidFill>
                <a:effectLst/>
                <a:uLnTx/>
                <a:uFillTx/>
                <a:latin typeface="Arial" panose="020B0604020202020204" pitchFamily="34" charset="0"/>
                <a:cs typeface="Arial" panose="020B0604020202020204" pitchFamily="34" charset="0"/>
                <a:sym typeface="Arial"/>
              </a:rPr>
              <a:t>pelvico</a:t>
            </a:r>
            <a:r>
              <a:rPr kumimoji="0" lang="es-ES" sz="1600" b="0" i="0" u="none" strike="noStrike" kern="0" cap="none" spc="0" normalizeH="0" baseline="0" noProof="0" dirty="0">
                <a:ln>
                  <a:noFill/>
                </a:ln>
                <a:solidFill>
                  <a:prstClr val="white"/>
                </a:solidFill>
                <a:effectLst/>
                <a:uLnTx/>
                <a:uFillTx/>
                <a:latin typeface="Arial" panose="020B0604020202020204" pitchFamily="34" charset="0"/>
                <a:cs typeface="Arial" panose="020B0604020202020204" pitchFamily="34" charset="0"/>
                <a:sym typeface="Arial"/>
              </a:rPr>
              <a:t> y FLEXIBILIDAD (10 minutos).</a:t>
            </a:r>
          </a:p>
        </p:txBody>
      </p:sp>
      <p:sp>
        <p:nvSpPr>
          <p:cNvPr id="9" name="8 CuadroTexto">
            <a:extLst>
              <a:ext uri="{FF2B5EF4-FFF2-40B4-BE49-F238E27FC236}">
                <a16:creationId xmlns:a16="http://schemas.microsoft.com/office/drawing/2014/main" id="{882FE440-7679-5C79-159D-9636CB2F6762}"/>
              </a:ext>
            </a:extLst>
          </p:cNvPr>
          <p:cNvSpPr txBox="1"/>
          <p:nvPr/>
        </p:nvSpPr>
        <p:spPr>
          <a:xfrm>
            <a:off x="336042" y="2639049"/>
            <a:ext cx="21911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a:cs typeface="Arial"/>
                <a:sym typeface="Arial"/>
              </a:rPr>
              <a:t>CALENTAMIENTO</a:t>
            </a:r>
          </a:p>
        </p:txBody>
      </p:sp>
      <p:sp>
        <p:nvSpPr>
          <p:cNvPr id="10" name="9 CuadroTexto">
            <a:extLst>
              <a:ext uri="{FF2B5EF4-FFF2-40B4-BE49-F238E27FC236}">
                <a16:creationId xmlns:a16="http://schemas.microsoft.com/office/drawing/2014/main" id="{BFA28863-C055-3DBC-8128-9831E814BCA1}"/>
              </a:ext>
            </a:extLst>
          </p:cNvPr>
          <p:cNvSpPr txBox="1"/>
          <p:nvPr/>
        </p:nvSpPr>
        <p:spPr>
          <a:xfrm>
            <a:off x="2438399" y="2639049"/>
            <a:ext cx="424667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a:cs typeface="Arial"/>
                <a:sym typeface="Arial"/>
              </a:rPr>
              <a:t>PARTE PRINCIPAL</a:t>
            </a:r>
          </a:p>
        </p:txBody>
      </p:sp>
      <p:sp>
        <p:nvSpPr>
          <p:cNvPr id="12" name="10 CuadroTexto">
            <a:extLst>
              <a:ext uri="{FF2B5EF4-FFF2-40B4-BE49-F238E27FC236}">
                <a16:creationId xmlns:a16="http://schemas.microsoft.com/office/drawing/2014/main" id="{2C018415-A28D-5545-ADA8-BB6F54FBB8A8}"/>
              </a:ext>
            </a:extLst>
          </p:cNvPr>
          <p:cNvSpPr txBox="1"/>
          <p:nvPr/>
        </p:nvSpPr>
        <p:spPr>
          <a:xfrm>
            <a:off x="6656626" y="2639049"/>
            <a:ext cx="21911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0" cap="none" spc="0" normalizeH="0" baseline="0" noProof="0" dirty="0">
                <a:ln>
                  <a:noFill/>
                </a:ln>
                <a:solidFill>
                  <a:schemeClr val="bg1"/>
                </a:solidFill>
                <a:effectLst/>
                <a:uLnTx/>
                <a:uFillTx/>
                <a:latin typeface="Arial"/>
                <a:cs typeface="Arial"/>
                <a:sym typeface="Arial"/>
              </a:rPr>
              <a:t>VUELTA A LA CALMA</a:t>
            </a:r>
          </a:p>
        </p:txBody>
      </p:sp>
      <p:cxnSp>
        <p:nvCxnSpPr>
          <p:cNvPr id="13" name="12 Conector recto de flecha">
            <a:extLst>
              <a:ext uri="{FF2B5EF4-FFF2-40B4-BE49-F238E27FC236}">
                <a16:creationId xmlns:a16="http://schemas.microsoft.com/office/drawing/2014/main" id="{FC63C2FF-568A-4989-A821-D6248A135A9B}"/>
              </a:ext>
            </a:extLst>
          </p:cNvPr>
          <p:cNvCxnSpPr>
            <a:cxnSpLocks/>
          </p:cNvCxnSpPr>
          <p:nvPr/>
        </p:nvCxnSpPr>
        <p:spPr>
          <a:xfrm>
            <a:off x="2242455" y="2792938"/>
            <a:ext cx="1337708" cy="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cxnSp>
        <p:nvCxnSpPr>
          <p:cNvPr id="14" name="14 Conector recto de flecha">
            <a:extLst>
              <a:ext uri="{FF2B5EF4-FFF2-40B4-BE49-F238E27FC236}">
                <a16:creationId xmlns:a16="http://schemas.microsoft.com/office/drawing/2014/main" id="{0AE5C7B4-40E8-2EB6-4A5F-7B11DCCD40C8}"/>
              </a:ext>
            </a:extLst>
          </p:cNvPr>
          <p:cNvCxnSpPr>
            <a:cxnSpLocks/>
          </p:cNvCxnSpPr>
          <p:nvPr/>
        </p:nvCxnSpPr>
        <p:spPr>
          <a:xfrm>
            <a:off x="5437896" y="2792938"/>
            <a:ext cx="1340407" cy="0"/>
          </a:xfrm>
          <a:prstGeom prst="straightConnector1">
            <a:avLst/>
          </a:prstGeom>
          <a:ln>
            <a:solidFill>
              <a:schemeClr val="bg1"/>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73836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2 Marcador de contenido">
            <a:extLst>
              <a:ext uri="{FF2B5EF4-FFF2-40B4-BE49-F238E27FC236}">
                <a16:creationId xmlns:a16="http://schemas.microsoft.com/office/drawing/2014/main" id="{28F3F91B-2BBD-DA5B-E6ED-3DA6B5718470}"/>
              </a:ext>
            </a:extLst>
          </p:cNvPr>
          <p:cNvSpPr txBox="1">
            <a:spLocks/>
          </p:cNvSpPr>
          <p:nvPr/>
        </p:nvSpPr>
        <p:spPr>
          <a:xfrm>
            <a:off x="1565728" y="2541193"/>
            <a:ext cx="5890936" cy="17756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4400" b="1" dirty="0">
                <a:solidFill>
                  <a:schemeClr val="bg1"/>
                </a:solidFill>
              </a:rPr>
              <a:t>MUCHAS GRACIAS POR VUESTRA ATENCIÓN</a:t>
            </a:r>
          </a:p>
        </p:txBody>
      </p:sp>
      <p:pic>
        <p:nvPicPr>
          <p:cNvPr id="3" name="Gráfico 2" descr="Manos aplaudiendo">
            <a:extLst>
              <a:ext uri="{FF2B5EF4-FFF2-40B4-BE49-F238E27FC236}">
                <a16:creationId xmlns:a16="http://schemas.microsoft.com/office/drawing/2014/main" id="{FB0252EE-B406-6771-3DCC-BD2074ECD3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5081" y="2932505"/>
            <a:ext cx="914400" cy="914400"/>
          </a:xfrm>
          <a:prstGeom prst="rect">
            <a:avLst/>
          </a:prstGeom>
        </p:spPr>
      </p:pic>
    </p:spTree>
    <p:extLst>
      <p:ext uri="{BB962C8B-B14F-4D97-AF65-F5344CB8AC3E}">
        <p14:creationId xmlns:p14="http://schemas.microsoft.com/office/powerpoint/2010/main" val="303939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CuadroTexto 17">
            <a:extLst>
              <a:ext uri="{FF2B5EF4-FFF2-40B4-BE49-F238E27FC236}">
                <a16:creationId xmlns:a16="http://schemas.microsoft.com/office/drawing/2014/main" id="{BFC5561D-94A5-4F44-86FB-C065B045CB36}"/>
              </a:ext>
            </a:extLst>
          </p:cNvPr>
          <p:cNvSpPr txBox="1"/>
          <p:nvPr/>
        </p:nvSpPr>
        <p:spPr>
          <a:xfrm>
            <a:off x="1303322" y="1217155"/>
            <a:ext cx="2939067" cy="1015663"/>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FUNCIONALIDAD EN LAS PERSONAS MAYORES</a:t>
            </a:r>
          </a:p>
        </p:txBody>
      </p:sp>
      <p:pic>
        <p:nvPicPr>
          <p:cNvPr id="2" name="Picture 2" descr="https://encrypted-tbn3.gstatic.com/images?q=tbn:ANd9GcRAnShN5yv0-Kl2wxXk4AjywBAk7kIVgQLyZBcokKZiZu9N4gQXZg">
            <a:extLst>
              <a:ext uri="{FF2B5EF4-FFF2-40B4-BE49-F238E27FC236}">
                <a16:creationId xmlns:a16="http://schemas.microsoft.com/office/drawing/2014/main" id="{1811C84F-8B23-379A-5AE0-80EFEA282F4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6798" y="1502051"/>
            <a:ext cx="3825614" cy="37413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Rectangle 2">
            <a:extLst>
              <a:ext uri="{FF2B5EF4-FFF2-40B4-BE49-F238E27FC236}">
                <a16:creationId xmlns:a16="http://schemas.microsoft.com/office/drawing/2014/main" id="{CED6B7A3-3C6C-3D39-2815-2D11E5958A73}"/>
              </a:ext>
            </a:extLst>
          </p:cNvPr>
          <p:cNvSpPr>
            <a:spLocks noChangeArrowheads="1"/>
          </p:cNvSpPr>
          <p:nvPr/>
        </p:nvSpPr>
        <p:spPr bwMode="auto">
          <a:xfrm>
            <a:off x="1063493" y="2547281"/>
            <a:ext cx="3418723"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342900" indent="-342900" fontAlgn="base">
              <a:spcBef>
                <a:spcPct val="30000"/>
              </a:spcBef>
              <a:spcAft>
                <a:spcPct val="30000"/>
              </a:spcAft>
              <a:buFont typeface="Arial" pitchFamily="34" charset="0"/>
              <a:buChar char="•"/>
              <a:tabLst>
                <a:tab pos="3228975" algn="l"/>
              </a:tabLst>
            </a:pPr>
            <a:r>
              <a:rPr lang="es-ES_tradnl" b="1" dirty="0">
                <a:solidFill>
                  <a:schemeClr val="bg1"/>
                </a:solidFill>
                <a:latin typeface="Arial" charset="0"/>
                <a:cs typeface="Arial" charset="0"/>
              </a:rPr>
              <a:t>Sana</a:t>
            </a:r>
          </a:p>
          <a:p>
            <a:pPr marL="342900" indent="-342900" fontAlgn="base">
              <a:spcBef>
                <a:spcPct val="30000"/>
              </a:spcBef>
              <a:spcAft>
                <a:spcPct val="30000"/>
              </a:spcAft>
              <a:buFont typeface="Arial" pitchFamily="34" charset="0"/>
              <a:buChar char="•"/>
              <a:tabLst>
                <a:tab pos="3228975" algn="l"/>
              </a:tabLst>
            </a:pPr>
            <a:r>
              <a:rPr lang="es-ES_tradnl" b="1" dirty="0">
                <a:solidFill>
                  <a:schemeClr val="bg1"/>
                </a:solidFill>
                <a:latin typeface="Arial" charset="0"/>
                <a:cs typeface="Arial" charset="0"/>
              </a:rPr>
              <a:t>Con enfermedad crónica</a:t>
            </a:r>
          </a:p>
          <a:p>
            <a:pPr marL="342900" indent="-342900" fontAlgn="base">
              <a:spcBef>
                <a:spcPct val="30000"/>
              </a:spcBef>
              <a:spcAft>
                <a:spcPct val="30000"/>
              </a:spcAft>
              <a:buFont typeface="Arial" pitchFamily="34" charset="0"/>
              <a:buChar char="•"/>
              <a:tabLst>
                <a:tab pos="3228975" algn="l"/>
              </a:tabLst>
            </a:pPr>
            <a:r>
              <a:rPr lang="es-ES_tradnl" b="1" dirty="0">
                <a:solidFill>
                  <a:schemeClr val="bg1"/>
                </a:solidFill>
                <a:latin typeface="Arial" charset="0"/>
                <a:cs typeface="Arial" charset="0"/>
              </a:rPr>
              <a:t>De riesgo y frágil (vulnerabilidad, deterioro funcional)</a:t>
            </a:r>
          </a:p>
          <a:p>
            <a:pPr marL="342900" indent="-342900" fontAlgn="base">
              <a:spcBef>
                <a:spcPct val="30000"/>
              </a:spcBef>
              <a:spcAft>
                <a:spcPct val="30000"/>
              </a:spcAft>
              <a:buFont typeface="Arial" pitchFamily="34" charset="0"/>
              <a:buChar char="•"/>
              <a:tabLst>
                <a:tab pos="3228975" algn="l"/>
              </a:tabLst>
            </a:pPr>
            <a:r>
              <a:rPr lang="es-ES_tradnl" b="1" dirty="0">
                <a:solidFill>
                  <a:schemeClr val="bg1"/>
                </a:solidFill>
                <a:latin typeface="Arial" charset="0"/>
                <a:cs typeface="Arial" charset="0"/>
              </a:rPr>
              <a:t>Dependiente</a:t>
            </a:r>
          </a:p>
          <a:p>
            <a:pPr marL="342900" indent="-342900" fontAlgn="base">
              <a:spcBef>
                <a:spcPct val="30000"/>
              </a:spcBef>
              <a:spcAft>
                <a:spcPct val="30000"/>
              </a:spcAft>
              <a:buFont typeface="Arial" pitchFamily="34" charset="0"/>
              <a:buChar char="•"/>
              <a:tabLst>
                <a:tab pos="3228975" algn="l"/>
              </a:tabLst>
            </a:pPr>
            <a:r>
              <a:rPr lang="es-ES_tradnl" b="1" dirty="0">
                <a:solidFill>
                  <a:schemeClr val="bg1"/>
                </a:solidFill>
                <a:latin typeface="Arial" charset="0"/>
                <a:cs typeface="Arial" charset="0"/>
              </a:rPr>
              <a:t>Al final de la vida</a:t>
            </a:r>
          </a:p>
        </p:txBody>
      </p:sp>
    </p:spTree>
    <p:extLst>
      <p:ext uri="{BB962C8B-B14F-4D97-AF65-F5344CB8AC3E}">
        <p14:creationId xmlns:p14="http://schemas.microsoft.com/office/powerpoint/2010/main" val="109801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Rectangle 2">
            <a:extLst>
              <a:ext uri="{FF2B5EF4-FFF2-40B4-BE49-F238E27FC236}">
                <a16:creationId xmlns:a16="http://schemas.microsoft.com/office/drawing/2014/main" id="{7A5D4C17-698C-01CA-C75B-C19AE0B0DE0C}"/>
              </a:ext>
            </a:extLst>
          </p:cNvPr>
          <p:cNvSpPr>
            <a:spLocks noChangeArrowheads="1"/>
          </p:cNvSpPr>
          <p:nvPr/>
        </p:nvSpPr>
        <p:spPr bwMode="auto">
          <a:xfrm>
            <a:off x="639414" y="1718538"/>
            <a:ext cx="843848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342900" indent="-342900" algn="just" fontAlgn="base">
              <a:spcBef>
                <a:spcPct val="30000"/>
              </a:spcBef>
              <a:spcAft>
                <a:spcPct val="30000"/>
              </a:spcAft>
              <a:buFont typeface="Arial" pitchFamily="34" charset="0"/>
              <a:buChar char="•"/>
              <a:tabLst>
                <a:tab pos="3228975" algn="l"/>
              </a:tabLst>
            </a:pPr>
            <a:r>
              <a:rPr lang="es-ES_tradnl" sz="2000" dirty="0">
                <a:solidFill>
                  <a:schemeClr val="bg1"/>
                </a:solidFill>
                <a:latin typeface="Arial" charset="0"/>
                <a:cs typeface="Arial" charset="0"/>
              </a:rPr>
              <a:t>Deportivos (vinculados con clubes y federaciones)</a:t>
            </a:r>
          </a:p>
          <a:p>
            <a:pPr marL="342900" indent="-342900" algn="just" fontAlgn="base">
              <a:spcBef>
                <a:spcPct val="30000"/>
              </a:spcBef>
              <a:spcAft>
                <a:spcPct val="30000"/>
              </a:spcAft>
              <a:buFont typeface="Arial" pitchFamily="34" charset="0"/>
              <a:buChar char="•"/>
              <a:tabLst>
                <a:tab pos="3228975" algn="l"/>
              </a:tabLst>
            </a:pPr>
            <a:r>
              <a:rPr lang="es-ES_tradnl" sz="2000" dirty="0">
                <a:solidFill>
                  <a:schemeClr val="bg1"/>
                </a:solidFill>
                <a:latin typeface="Arial" charset="0"/>
                <a:cs typeface="Arial" charset="0"/>
              </a:rPr>
              <a:t>Fitness (para autónomos y con buen grado de movilidad)</a:t>
            </a:r>
          </a:p>
          <a:p>
            <a:pPr marL="342900" indent="-342900" algn="just" fontAlgn="base">
              <a:spcBef>
                <a:spcPct val="30000"/>
              </a:spcBef>
              <a:spcAft>
                <a:spcPct val="30000"/>
              </a:spcAft>
              <a:buFont typeface="Arial" pitchFamily="34" charset="0"/>
              <a:buChar char="•"/>
              <a:tabLst>
                <a:tab pos="3228975" algn="l"/>
              </a:tabLst>
            </a:pPr>
            <a:r>
              <a:rPr lang="es-ES_tradnl" sz="2000" dirty="0">
                <a:solidFill>
                  <a:schemeClr val="bg1"/>
                </a:solidFill>
                <a:latin typeface="Arial" charset="0"/>
                <a:cs typeface="Arial" charset="0"/>
              </a:rPr>
              <a:t>Socio-motrices –más habitual- (mantenimiento de la CF, autonomía y aspectos cognitivos,  potenciar comunicación y relaciones sociales)</a:t>
            </a:r>
          </a:p>
          <a:p>
            <a:pPr marL="342900" indent="-342900" algn="just" fontAlgn="base">
              <a:spcBef>
                <a:spcPct val="30000"/>
              </a:spcBef>
              <a:spcAft>
                <a:spcPct val="30000"/>
              </a:spcAft>
              <a:buFont typeface="Arial" pitchFamily="34" charset="0"/>
              <a:buChar char="•"/>
              <a:tabLst>
                <a:tab pos="3228975" algn="l"/>
              </a:tabLst>
            </a:pPr>
            <a:r>
              <a:rPr lang="es-ES_tradnl" sz="2000" dirty="0">
                <a:solidFill>
                  <a:schemeClr val="bg1"/>
                </a:solidFill>
                <a:latin typeface="Arial" charset="0"/>
                <a:cs typeface="Arial" charset="0"/>
              </a:rPr>
              <a:t>Al aire libre (parques lúdicos, circuitos biosaludables, caminatas, senderismo, …)</a:t>
            </a:r>
          </a:p>
          <a:p>
            <a:pPr marL="342900" indent="-342900" algn="just" fontAlgn="base">
              <a:spcBef>
                <a:spcPct val="30000"/>
              </a:spcBef>
              <a:spcAft>
                <a:spcPct val="30000"/>
              </a:spcAft>
              <a:buFont typeface="Arial" pitchFamily="34" charset="0"/>
              <a:buChar char="•"/>
              <a:tabLst>
                <a:tab pos="3228975" algn="l"/>
              </a:tabLst>
            </a:pPr>
            <a:r>
              <a:rPr lang="es-ES_tradnl" sz="2000" dirty="0">
                <a:solidFill>
                  <a:schemeClr val="bg1"/>
                </a:solidFill>
                <a:latin typeface="Arial" charset="0"/>
                <a:cs typeface="Arial" charset="0"/>
              </a:rPr>
              <a:t>Dirigidos a personas frágiles (equipo multidisciplinar para mantener estado de salud)</a:t>
            </a:r>
          </a:p>
          <a:p>
            <a:pPr marL="342900" indent="-342900" algn="just" fontAlgn="base">
              <a:spcBef>
                <a:spcPct val="30000"/>
              </a:spcBef>
              <a:spcAft>
                <a:spcPct val="30000"/>
              </a:spcAft>
              <a:buFont typeface="Arial" pitchFamily="34" charset="0"/>
              <a:buChar char="•"/>
              <a:tabLst>
                <a:tab pos="3228975" algn="l"/>
              </a:tabLst>
            </a:pPr>
            <a:r>
              <a:rPr lang="es-ES_tradnl" sz="2000" dirty="0">
                <a:solidFill>
                  <a:schemeClr val="bg1"/>
                </a:solidFill>
                <a:latin typeface="Arial" charset="0"/>
                <a:cs typeface="Arial" charset="0"/>
              </a:rPr>
              <a:t>Turísticos (balnearios, turismo activo, …)</a:t>
            </a:r>
          </a:p>
        </p:txBody>
      </p:sp>
      <p:sp>
        <p:nvSpPr>
          <p:cNvPr id="6" name="CuadroTexto 5">
            <a:extLst>
              <a:ext uri="{FF2B5EF4-FFF2-40B4-BE49-F238E27FC236}">
                <a16:creationId xmlns:a16="http://schemas.microsoft.com/office/drawing/2014/main" id="{8A4DF3DD-27E1-6DA3-EFB3-744B1D348E14}"/>
              </a:ext>
            </a:extLst>
          </p:cNvPr>
          <p:cNvSpPr txBox="1"/>
          <p:nvPr/>
        </p:nvSpPr>
        <p:spPr>
          <a:xfrm>
            <a:off x="1047333" y="794043"/>
            <a:ext cx="7114964"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TIPOLOGÍA DE LOS PROGRAMAS</a:t>
            </a:r>
          </a:p>
        </p:txBody>
      </p:sp>
    </p:spTree>
    <p:extLst>
      <p:ext uri="{BB962C8B-B14F-4D97-AF65-F5344CB8AC3E}">
        <p14:creationId xmlns:p14="http://schemas.microsoft.com/office/powerpoint/2010/main" val="391750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accent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accent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accent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accent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accent2"/>
                                      </p:to>
                                    </p:animClr>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TotalTime>
  <Words>3853</Words>
  <Application>Microsoft Office PowerPoint</Application>
  <PresentationFormat>Panorámica</PresentationFormat>
  <Paragraphs>480</Paragraphs>
  <Slides>74</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74</vt:i4>
      </vt:variant>
    </vt:vector>
  </HeadingPairs>
  <TitlesOfParts>
    <vt:vector size="82" baseType="lpstr">
      <vt:lpstr>Arial</vt:lpstr>
      <vt:lpstr>Arial Black</vt:lpstr>
      <vt:lpstr>Calibri</vt:lpstr>
      <vt:lpstr>Calibri Light</vt:lpstr>
      <vt:lpstr>Times New Roman</vt:lpstr>
      <vt:lpstr>Verdana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SBulacio</dc:creator>
  <cp:lastModifiedBy>SBulacio</cp:lastModifiedBy>
  <cp:revision>41</cp:revision>
  <dcterms:created xsi:type="dcterms:W3CDTF">2023-07-13T23:26:41Z</dcterms:created>
  <dcterms:modified xsi:type="dcterms:W3CDTF">2023-10-22T13:33:22Z</dcterms:modified>
</cp:coreProperties>
</file>